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Default Extension="vml" ContentType="application/vnd.openxmlformats-officedocument.vmlDrawing"/>
  <Default Extension="doc" ContentType="application/msword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339" r:id="rId2"/>
    <p:sldId id="340" r:id="rId3"/>
    <p:sldId id="345" r:id="rId4"/>
    <p:sldId id="334" r:id="rId5"/>
    <p:sldId id="335" r:id="rId6"/>
    <p:sldId id="336" r:id="rId7"/>
    <p:sldId id="337" r:id="rId8"/>
    <p:sldId id="346" r:id="rId9"/>
    <p:sldId id="338" r:id="rId10"/>
    <p:sldId id="341" r:id="rId11"/>
    <p:sldId id="342" r:id="rId12"/>
    <p:sldId id="375" r:id="rId13"/>
    <p:sldId id="365" r:id="rId14"/>
    <p:sldId id="366" r:id="rId15"/>
    <p:sldId id="367" r:id="rId16"/>
    <p:sldId id="368" r:id="rId17"/>
    <p:sldId id="369" r:id="rId18"/>
    <p:sldId id="370" r:id="rId19"/>
    <p:sldId id="371" r:id="rId20"/>
    <p:sldId id="372" r:id="rId21"/>
    <p:sldId id="373" r:id="rId22"/>
    <p:sldId id="376" r:id="rId23"/>
    <p:sldId id="333" r:id="rId24"/>
    <p:sldId id="328" r:id="rId25"/>
    <p:sldId id="329" r:id="rId26"/>
    <p:sldId id="377" r:id="rId27"/>
    <p:sldId id="358" r:id="rId28"/>
    <p:sldId id="359" r:id="rId29"/>
    <p:sldId id="360" r:id="rId30"/>
    <p:sldId id="361" r:id="rId31"/>
    <p:sldId id="347" r:id="rId32"/>
    <p:sldId id="357" r:id="rId33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CC"/>
    <a:srgbClr val="0000FF"/>
    <a:srgbClr val="00FF00"/>
    <a:srgbClr val="008000"/>
    <a:srgbClr val="CCFFCC"/>
    <a:srgbClr val="6699FF"/>
    <a:srgbClr val="996633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98144" autoAdjust="0"/>
  </p:normalViewPr>
  <p:slideViewPr>
    <p:cSldViewPr>
      <p:cViewPr varScale="1">
        <p:scale>
          <a:sx n="144" d="100"/>
          <a:sy n="144" d="100"/>
        </p:scale>
        <p:origin x="-708" y="-90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3780" y="-10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3AB06-9925-42F7-ADD7-BFF73091FE60}" type="datetimeFigureOut">
              <a:rPr lang="en-US" smtClean="0"/>
              <a:pPr/>
              <a:t>2/4/2019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246340-1C59-4380-8628-429EE738D4E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46340-1C59-4380-8628-429EE738D4EE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46340-1C59-4380-8628-429EE738D4EE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B9C797-1E4D-4C56-B9D3-2469D43535E2}" type="slidenum">
              <a:rPr lang="en-US"/>
              <a:pPr/>
              <a:t>24</a:t>
            </a:fld>
            <a:endParaRPr lang="en-US"/>
          </a:p>
        </p:txBody>
      </p:sp>
      <p:sp>
        <p:nvSpPr>
          <p:cNvPr id="23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b="1" dirty="0"/>
              <a:t>What we care about is how different are the properties of hydrocarbons and water. The greater the difference, the greater the change in reflection amplitude.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EXPLAIN SLIDE</a:t>
            </a:r>
            <a:endParaRPr lang="en-US" b="1" dirty="0"/>
          </a:p>
          <a:p>
            <a:endParaRPr lang="en-US" b="1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5410731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F2A387-2714-4BF1-94C0-87ADEFC08C4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-20472" y="454356"/>
            <a:ext cx="9178120" cy="2844"/>
          </a:xfrm>
          <a:prstGeom prst="line">
            <a:avLst/>
          </a:prstGeom>
          <a:ln w="15875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733800" y="23168"/>
            <a:ext cx="5410200" cy="461665"/>
          </a:xfrm>
          <a:prstGeom prst="rect">
            <a:avLst/>
          </a:prstGeom>
        </p:spPr>
        <p:txBody>
          <a:bodyPr rIns="182880">
            <a:spAutoFit/>
          </a:bodyPr>
          <a:lstStyle>
            <a:lvl1pPr algn="r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541073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F2A387-2714-4BF1-94C0-87ADEFC08C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0" y="0"/>
            <a:ext cx="3581400" cy="723900"/>
          </a:xfrm>
          <a:prstGeom prst="rect">
            <a:avLst/>
          </a:prstGeom>
        </p:spPr>
        <p:txBody>
          <a:bodyPr rIns="182880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GPGN 558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 dirty="0" smtClean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Seismic Resolution and Scenario Modeling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-20472" y="454356"/>
            <a:ext cx="9178120" cy="2844"/>
          </a:xfrm>
          <a:prstGeom prst="line">
            <a:avLst/>
          </a:prstGeom>
          <a:ln w="15875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hf hdr="0" ftr="0" dt="0"/>
  <p:txStyles>
    <p:titleStyle>
      <a:lvl1pPr algn="r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Document1.doc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Microsoft_Office_Word_97_-_2003_Document2.doc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wmf"/><Relationship Id="rId5" Type="http://schemas.openxmlformats.org/officeDocument/2006/relationships/image" Target="../media/image22.wmf"/><Relationship Id="rId4" Type="http://schemas.openxmlformats.org/officeDocument/2006/relationships/image" Target="../media/image27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muhendislik.istanbul.edu.tr/jeofizik/wp-content/uploads/2015/04/Dr.-Brain-Russell-Lecture-Part-1.pdf" TargetMode="External"/><Relationship Id="rId2" Type="http://schemas.openxmlformats.org/officeDocument/2006/relationships/hyperlink" Target="https://doi.org/10.1111/j.1365-246X.1989.tb00495.x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F2A387-2714-4BF1-94C0-87ADEFC08C47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Seismic Resolution</a:t>
            </a:r>
            <a:endParaRPr lang="en-US" dirty="0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057400" y="759797"/>
            <a:ext cx="4861267" cy="4662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514350" indent="-514350">
              <a:spcBef>
                <a:spcPct val="50000"/>
              </a:spcBef>
              <a:buFont typeface="+mj-lt"/>
              <a:buAutoNum type="arabicPeriod"/>
              <a:defRPr/>
            </a:pPr>
            <a:r>
              <a:rPr lang="en-US" sz="2800" u="sng" dirty="0" smtClean="0">
                <a:latin typeface="+mn-lt"/>
              </a:rPr>
              <a:t>Vertical Resolution</a:t>
            </a:r>
          </a:p>
          <a:p>
            <a:pPr lvl="1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sz="2800" dirty="0" smtClean="0">
                <a:latin typeface="+mn-lt"/>
                <a:cs typeface="ＭＳ Ｐゴシック" charset="0"/>
              </a:rPr>
              <a:t> </a:t>
            </a:r>
            <a:r>
              <a:rPr lang="en-US" sz="2400" dirty="0" smtClean="0">
                <a:latin typeface="+mn-lt"/>
                <a:cs typeface="ＭＳ Ｐゴシック" charset="0"/>
              </a:rPr>
              <a:t>Resolution vs. Detection</a:t>
            </a:r>
            <a:endParaRPr lang="en-US" sz="2800" dirty="0" smtClean="0">
              <a:latin typeface="+mn-lt"/>
              <a:cs typeface="ＭＳ Ｐゴシック" charset="0"/>
            </a:endParaRPr>
          </a:p>
          <a:p>
            <a:pPr lvl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400" dirty="0" smtClean="0">
                <a:latin typeface="+mn-lt"/>
                <a:cs typeface="ＭＳ Ｐゴシック" charset="0"/>
              </a:rPr>
              <a:t> Thin Bed Response and Tuning</a:t>
            </a:r>
          </a:p>
          <a:p>
            <a:pPr marL="514350" indent="-514350">
              <a:spcBef>
                <a:spcPct val="50000"/>
              </a:spcBef>
              <a:buFont typeface="+mj-lt"/>
              <a:buAutoNum type="arabicPeriod"/>
              <a:defRPr/>
            </a:pPr>
            <a:r>
              <a:rPr lang="en-US" sz="2800" u="sng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Lateral Resolution</a:t>
            </a:r>
          </a:p>
          <a:p>
            <a:pPr lvl="1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 Fresnel Zone</a:t>
            </a:r>
          </a:p>
          <a:p>
            <a:pPr lvl="1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 Migration and Lateral Resolution</a:t>
            </a:r>
          </a:p>
          <a:p>
            <a:pPr marL="514350" indent="-514350">
              <a:spcBef>
                <a:spcPct val="50000"/>
              </a:spcBef>
              <a:buFont typeface="+mj-lt"/>
              <a:buAutoNum type="arabicPeriod"/>
              <a:defRPr/>
            </a:pPr>
            <a:r>
              <a:rPr lang="en-US" sz="2800" u="sng" dirty="0" smtClean="0">
                <a:solidFill>
                  <a:schemeClr val="bg1">
                    <a:lumMod val="65000"/>
                  </a:schemeClr>
                </a:solidFill>
                <a:latin typeface="+mn-lt"/>
                <a:cs typeface="ＭＳ Ｐゴシック" charset="0"/>
              </a:rPr>
              <a:t>Scenario Modeling</a:t>
            </a:r>
          </a:p>
          <a:p>
            <a:pPr marL="514350" indent="-514350">
              <a:spcBef>
                <a:spcPct val="50000"/>
              </a:spcBef>
              <a:buFont typeface="+mj-lt"/>
              <a:buAutoNum type="arabicPeriod"/>
              <a:defRPr/>
            </a:pPr>
            <a:r>
              <a:rPr lang="en-US" sz="2800" u="sng" dirty="0" smtClean="0">
                <a:solidFill>
                  <a:schemeClr val="bg1">
                    <a:lumMod val="65000"/>
                  </a:schemeClr>
                </a:solidFill>
                <a:latin typeface="+mn-lt"/>
                <a:cs typeface="ＭＳ Ｐゴシック" charset="0"/>
              </a:rPr>
              <a:t>Gassmann </a:t>
            </a:r>
            <a:r>
              <a:rPr lang="en-US" sz="2800" u="sng" dirty="0" smtClean="0">
                <a:solidFill>
                  <a:schemeClr val="bg1">
                    <a:lumMod val="65000"/>
                  </a:schemeClr>
                </a:solidFill>
                <a:latin typeface="+mn-lt"/>
                <a:cs typeface="ＭＳ Ｐゴシック" charset="0"/>
              </a:rPr>
              <a:t>Fluid </a:t>
            </a:r>
            <a:r>
              <a:rPr lang="en-US" sz="2800" u="sng" dirty="0" smtClean="0">
                <a:solidFill>
                  <a:schemeClr val="bg1">
                    <a:lumMod val="65000"/>
                  </a:schemeClr>
                </a:solidFill>
                <a:latin typeface="+mn-lt"/>
                <a:cs typeface="ＭＳ Ｐゴシック" charset="0"/>
              </a:rPr>
              <a:t>Substitution</a:t>
            </a:r>
            <a:endParaRPr lang="en-US" sz="2800" u="sng" dirty="0" smtClean="0">
              <a:solidFill>
                <a:schemeClr val="bg1">
                  <a:lumMod val="65000"/>
                </a:schemeClr>
              </a:solidFill>
              <a:latin typeface="+mn-lt"/>
              <a:cs typeface="ＭＳ Ｐゴシック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010400" y="5220229"/>
            <a:ext cx="2133600" cy="304271"/>
          </a:xfrm>
        </p:spPr>
        <p:txBody>
          <a:bodyPr/>
          <a:lstStyle/>
          <a:p>
            <a:fld id="{C2F2A387-2714-4BF1-94C0-87ADEFC08C47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Typical Vertical Resolution</a:t>
            </a:r>
            <a:endParaRPr lang="en-US" dirty="0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374650" y="784223"/>
            <a:ext cx="4673267" cy="199285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114300" indent="22860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457200" indent="28575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15000"/>
              </a:spcBef>
              <a:defRPr/>
            </a:pPr>
            <a:r>
              <a:rPr lang="en-US" b="1" dirty="0" smtClean="0">
                <a:latin typeface="+mn-lt"/>
              </a:rPr>
              <a:t>Shallow Event</a:t>
            </a:r>
          </a:p>
          <a:p>
            <a:pPr lvl="1">
              <a:spcBef>
                <a:spcPct val="15000"/>
              </a:spcBef>
              <a:defRPr/>
            </a:pPr>
            <a:r>
              <a:rPr lang="en-US" sz="1800" dirty="0" smtClean="0">
                <a:latin typeface="+mn-lt"/>
                <a:cs typeface="ＭＳ Ｐゴシック" charset="0"/>
              </a:rPr>
              <a:t>Velocity = </a:t>
            </a:r>
            <a:r>
              <a:rPr lang="en-US" sz="1800" b="1" dirty="0" smtClean="0">
                <a:latin typeface="+mn-lt"/>
                <a:cs typeface="ＭＳ Ｐゴシック" charset="0"/>
              </a:rPr>
              <a:t>2000 m/s</a:t>
            </a:r>
          </a:p>
          <a:p>
            <a:pPr lvl="1">
              <a:spcBef>
                <a:spcPct val="15000"/>
              </a:spcBef>
              <a:defRPr/>
            </a:pPr>
            <a:r>
              <a:rPr lang="en-US" sz="1800" dirty="0" smtClean="0">
                <a:latin typeface="+mn-lt"/>
                <a:cs typeface="ＭＳ Ｐゴシック" charset="0"/>
              </a:rPr>
              <a:t>Wavelet:  Center Frequency = </a:t>
            </a:r>
            <a:r>
              <a:rPr lang="en-US" sz="1800" b="1" dirty="0" smtClean="0">
                <a:latin typeface="+mn-lt"/>
                <a:cs typeface="ＭＳ Ｐゴシック" charset="0"/>
              </a:rPr>
              <a:t>50 Hz</a:t>
            </a:r>
          </a:p>
          <a:p>
            <a:pPr lvl="2">
              <a:spcBef>
                <a:spcPct val="15000"/>
              </a:spcBef>
              <a:defRPr/>
            </a:pPr>
            <a:r>
              <a:rPr lang="en-US" sz="1800" dirty="0" smtClean="0">
                <a:latin typeface="+mn-lt"/>
                <a:cs typeface="ＭＳ Ｐゴシック" charset="0"/>
              </a:rPr>
              <a:t>	       Period = 1 / 50 =  .020 sec = </a:t>
            </a:r>
            <a:r>
              <a:rPr lang="en-US" sz="1800" b="1" dirty="0" smtClean="0">
                <a:latin typeface="+mn-lt"/>
                <a:cs typeface="ＭＳ Ｐゴシック" charset="0"/>
              </a:rPr>
              <a:t>20</a:t>
            </a:r>
            <a:r>
              <a:rPr lang="en-US" sz="1800" dirty="0" smtClean="0">
                <a:latin typeface="+mn-lt"/>
                <a:cs typeface="ＭＳ Ｐゴシック" charset="0"/>
              </a:rPr>
              <a:t> </a:t>
            </a:r>
            <a:r>
              <a:rPr lang="en-US" sz="1800" b="1" dirty="0" smtClean="0">
                <a:latin typeface="+mn-lt"/>
                <a:cs typeface="ＭＳ Ｐゴシック" charset="0"/>
              </a:rPr>
              <a:t>ms</a:t>
            </a:r>
          </a:p>
          <a:p>
            <a:pPr lvl="2">
              <a:spcBef>
                <a:spcPct val="15000"/>
              </a:spcBef>
              <a:defRPr/>
            </a:pPr>
            <a:r>
              <a:rPr lang="en-US" sz="1800" dirty="0" smtClean="0">
                <a:latin typeface="+mn-lt"/>
                <a:cs typeface="ＭＳ Ｐゴシック" charset="0"/>
              </a:rPr>
              <a:t>          Wavelength = .020 x 2000 = </a:t>
            </a:r>
            <a:r>
              <a:rPr lang="en-US" sz="1800" b="1" dirty="0" smtClean="0">
                <a:latin typeface="+mn-lt"/>
                <a:cs typeface="ＭＳ Ｐゴシック" charset="0"/>
              </a:rPr>
              <a:t>40</a:t>
            </a:r>
            <a:r>
              <a:rPr lang="en-US" sz="1800" dirty="0" smtClean="0">
                <a:latin typeface="+mn-lt"/>
                <a:cs typeface="ＭＳ Ｐゴシック" charset="0"/>
              </a:rPr>
              <a:t> </a:t>
            </a:r>
            <a:r>
              <a:rPr lang="en-US" sz="1800" b="1" dirty="0" smtClean="0">
                <a:latin typeface="+mn-lt"/>
                <a:cs typeface="ＭＳ Ｐゴシック" charset="0"/>
              </a:rPr>
              <a:t>m</a:t>
            </a:r>
          </a:p>
          <a:p>
            <a:pPr lvl="1">
              <a:spcBef>
                <a:spcPct val="15000"/>
              </a:spcBef>
              <a:defRPr/>
            </a:pPr>
            <a:r>
              <a:rPr lang="en-US" sz="1800" dirty="0" smtClean="0">
                <a:latin typeface="+mn-lt"/>
                <a:cs typeface="ＭＳ Ｐゴシック" charset="0"/>
              </a:rPr>
              <a:t>Limit of resolution ~ 40 /4 = </a:t>
            </a:r>
            <a:r>
              <a:rPr lang="en-US" sz="1800" b="1" dirty="0" smtClean="0">
                <a:latin typeface="+mn-lt"/>
                <a:cs typeface="ＭＳ Ｐゴシック" charset="0"/>
              </a:rPr>
              <a:t>10 m</a:t>
            </a:r>
            <a:endParaRPr lang="en-US" b="1" dirty="0" smtClean="0">
              <a:latin typeface="+mn-lt"/>
              <a:cs typeface="ＭＳ Ｐゴシック" charset="0"/>
            </a:endParaRPr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3200400" y="3314700"/>
            <a:ext cx="4907177" cy="199285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114300" indent="22860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457200" indent="28575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15000"/>
              </a:spcBef>
              <a:defRPr/>
            </a:pPr>
            <a:r>
              <a:rPr lang="en-US" b="1" dirty="0" smtClean="0">
                <a:latin typeface="+mn-lt"/>
              </a:rPr>
              <a:t>Deep Event   </a:t>
            </a:r>
          </a:p>
          <a:p>
            <a:pPr lvl="1">
              <a:spcBef>
                <a:spcPct val="15000"/>
              </a:spcBef>
              <a:defRPr/>
            </a:pPr>
            <a:r>
              <a:rPr lang="en-US" sz="1800" dirty="0" smtClean="0">
                <a:latin typeface="+mn-lt"/>
                <a:cs typeface="ＭＳ Ｐゴシック" charset="0"/>
              </a:rPr>
              <a:t>Velocity =  </a:t>
            </a:r>
            <a:r>
              <a:rPr lang="en-US" sz="1800" b="1" dirty="0" smtClean="0">
                <a:latin typeface="+mn-lt"/>
                <a:cs typeface="ＭＳ Ｐゴシック" charset="0"/>
              </a:rPr>
              <a:t>3000</a:t>
            </a:r>
            <a:r>
              <a:rPr lang="en-US" sz="1800" dirty="0" smtClean="0">
                <a:latin typeface="+mn-lt"/>
                <a:cs typeface="ＭＳ Ｐゴシック" charset="0"/>
              </a:rPr>
              <a:t> </a:t>
            </a:r>
            <a:r>
              <a:rPr lang="en-US" sz="1800" b="1" dirty="0" smtClean="0">
                <a:latin typeface="+mn-lt"/>
                <a:cs typeface="ＭＳ Ｐゴシック" charset="0"/>
              </a:rPr>
              <a:t>m/s</a:t>
            </a:r>
          </a:p>
          <a:p>
            <a:pPr lvl="1">
              <a:spcBef>
                <a:spcPct val="15000"/>
              </a:spcBef>
              <a:defRPr/>
            </a:pPr>
            <a:r>
              <a:rPr lang="en-US" sz="1800" dirty="0" smtClean="0">
                <a:latin typeface="+mn-lt"/>
                <a:cs typeface="ＭＳ Ｐゴシック" charset="0"/>
              </a:rPr>
              <a:t>Wavelet:  Center Frequency = </a:t>
            </a:r>
            <a:r>
              <a:rPr lang="en-US" sz="1800" b="1" dirty="0" smtClean="0">
                <a:latin typeface="+mn-lt"/>
                <a:cs typeface="ＭＳ Ｐゴシック" charset="0"/>
              </a:rPr>
              <a:t>20 Hz</a:t>
            </a:r>
          </a:p>
          <a:p>
            <a:pPr lvl="2">
              <a:spcBef>
                <a:spcPct val="15000"/>
              </a:spcBef>
              <a:defRPr/>
            </a:pPr>
            <a:r>
              <a:rPr lang="en-US" sz="1800" dirty="0" smtClean="0">
                <a:latin typeface="+mn-lt"/>
                <a:cs typeface="ＭＳ Ｐゴシック" charset="0"/>
              </a:rPr>
              <a:t>          Period  =  1 / 20  =  .050 sec = </a:t>
            </a:r>
            <a:r>
              <a:rPr lang="en-US" sz="1800" b="1" dirty="0" smtClean="0">
                <a:latin typeface="+mn-lt"/>
                <a:cs typeface="ＭＳ Ｐゴシック" charset="0"/>
              </a:rPr>
              <a:t>50 ms</a:t>
            </a:r>
          </a:p>
          <a:p>
            <a:pPr lvl="2">
              <a:spcBef>
                <a:spcPct val="15000"/>
              </a:spcBef>
              <a:defRPr/>
            </a:pPr>
            <a:r>
              <a:rPr lang="en-US" sz="1800" dirty="0" smtClean="0">
                <a:latin typeface="+mn-lt"/>
                <a:cs typeface="ＭＳ Ｐゴシック" charset="0"/>
              </a:rPr>
              <a:t>          Wavelength  =  .050 x 3000  =  </a:t>
            </a:r>
            <a:r>
              <a:rPr lang="en-US" sz="1800" b="1" dirty="0" smtClean="0">
                <a:latin typeface="+mn-lt"/>
                <a:cs typeface="ＭＳ Ｐゴシック" charset="0"/>
              </a:rPr>
              <a:t>150 m</a:t>
            </a:r>
          </a:p>
          <a:p>
            <a:pPr lvl="1">
              <a:spcBef>
                <a:spcPct val="15000"/>
              </a:spcBef>
              <a:defRPr/>
            </a:pPr>
            <a:r>
              <a:rPr lang="en-US" sz="1800" dirty="0" smtClean="0">
                <a:latin typeface="+mn-lt"/>
                <a:cs typeface="ＭＳ Ｐゴシック" charset="0"/>
              </a:rPr>
              <a:t>Limit of resolution  =  150 / 4  =  </a:t>
            </a:r>
            <a:r>
              <a:rPr lang="en-US" sz="1800" b="1" dirty="0" smtClean="0">
                <a:latin typeface="+mn-lt"/>
                <a:cs typeface="ＭＳ Ｐゴシック" charset="0"/>
              </a:rPr>
              <a:t>37.5</a:t>
            </a:r>
            <a:r>
              <a:rPr lang="en-US" sz="1800" dirty="0" smtClean="0">
                <a:latin typeface="+mn-lt"/>
                <a:cs typeface="ＭＳ Ｐゴシック" charset="0"/>
              </a:rPr>
              <a:t> </a:t>
            </a:r>
            <a:r>
              <a:rPr lang="en-US" sz="1800" b="1" dirty="0" smtClean="0">
                <a:latin typeface="+mn-lt"/>
                <a:cs typeface="ＭＳ Ｐゴシック" charset="0"/>
              </a:rPr>
              <a:t>m</a:t>
            </a:r>
            <a:endParaRPr lang="en-US" b="1" dirty="0" smtClean="0">
              <a:latin typeface="+mn-lt"/>
              <a:cs typeface="ＭＳ Ｐゴシック" charset="0"/>
            </a:endParaRPr>
          </a:p>
        </p:txBody>
      </p:sp>
      <p:sp>
        <p:nvSpPr>
          <p:cNvPr id="6" name="Footer Placeholder 3"/>
          <p:cNvSpPr txBox="1">
            <a:spLocks/>
          </p:cNvSpPr>
          <p:nvPr/>
        </p:nvSpPr>
        <p:spPr>
          <a:xfrm>
            <a:off x="0" y="5468779"/>
            <a:ext cx="4114800" cy="24622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Schroeder</a:t>
            </a:r>
            <a:r>
              <a:rPr kumimoji="0" lang="en-US" sz="1000" b="0" i="1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(2004) Courtesy of ExxonMobil</a:t>
            </a:r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AutoShape 15"/>
          <p:cNvSpPr>
            <a:spLocks noChangeArrowheads="1"/>
          </p:cNvSpPr>
          <p:nvPr/>
        </p:nvSpPr>
        <p:spPr bwMode="auto">
          <a:xfrm rot="5400000">
            <a:off x="463852" y="4070047"/>
            <a:ext cx="1304806" cy="708511"/>
          </a:xfrm>
          <a:prstGeom prst="rightArrow">
            <a:avLst>
              <a:gd name="adj1" fmla="val 50000"/>
              <a:gd name="adj2" fmla="val 41216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lang="en-US" b="1" dirty="0" smtClean="0"/>
              <a:t>Frequency</a:t>
            </a:r>
            <a:endParaRPr lang="en-US" b="1" dirty="0"/>
          </a:p>
        </p:txBody>
      </p:sp>
      <p:sp>
        <p:nvSpPr>
          <p:cNvPr id="8" name="AutoShape 15"/>
          <p:cNvSpPr>
            <a:spLocks noChangeArrowheads="1"/>
          </p:cNvSpPr>
          <p:nvPr/>
        </p:nvSpPr>
        <p:spPr bwMode="auto">
          <a:xfrm rot="16200000">
            <a:off x="1431741" y="4070047"/>
            <a:ext cx="1304806" cy="708511"/>
          </a:xfrm>
          <a:prstGeom prst="rightArrow">
            <a:avLst>
              <a:gd name="adj1" fmla="val 50000"/>
              <a:gd name="adj2" fmla="val 41216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lang="en-US" b="1" dirty="0" smtClean="0"/>
              <a:t>Velocity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609600" y="3238500"/>
            <a:ext cx="2032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15000"/>
              </a:spcBef>
              <a:defRPr/>
            </a:pPr>
            <a:r>
              <a:rPr lang="en-US" b="1" dirty="0" smtClean="0"/>
              <a:t>As depth increases: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F2A387-2714-4BF1-94C0-87ADEFC08C47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Summary: Vertical Resolution</a:t>
            </a: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85800" y="1219200"/>
            <a:ext cx="8147050" cy="3810000"/>
          </a:xfrm>
          <a:prstGeom prst="rect">
            <a:avLst/>
          </a:prstGeom>
          <a:noFill/>
        </p:spPr>
        <p:txBody>
          <a:bodyPr lIns="90488" tIns="44450" rIns="90488" bIns="44450"/>
          <a:lstStyle/>
          <a:p>
            <a:pPr marL="342900" marR="0" lvl="0" indent="-342900" algn="l" defTabSz="914400" rtl="0" eaLnBrk="1" fontAlgn="auto" latinLnBrk="0" hangingPunct="1">
              <a:lnSpc>
                <a:spcPct val="95000"/>
              </a:lnSpc>
              <a:spcBef>
                <a:spcPct val="6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ＭＳ Ｐゴシック" pitchFamily="34" charset="-128"/>
                <a:cs typeface="+mn-cs"/>
              </a:rPr>
              <a:t>Resolution is the ability to distinguish distinct events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95000"/>
              </a:lnSpc>
              <a:spcBef>
                <a:spcPct val="6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ＭＳ Ｐゴシック" pitchFamily="34" charset="-128"/>
                <a:cs typeface="+mn-cs"/>
              </a:rPr>
              <a:t>Thin bed response occurs below tuning thickness</a:t>
            </a:r>
          </a:p>
          <a:p>
            <a:pPr marL="342900" marR="0" lvl="0" indent="-342900" algn="l" defTabSz="914400" rtl="0" eaLnBrk="1" fontAlgn="auto" latinLnBrk="0" hangingPunct="1">
              <a:lnSpc>
                <a:spcPct val="95000"/>
              </a:lnSpc>
              <a:spcBef>
                <a:spcPct val="6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ＭＳ Ｐゴシック" pitchFamily="34" charset="-128"/>
                <a:cs typeface="+mn-cs"/>
              </a:rPr>
              <a:t>Short-duration seismic pulses are preferred</a:t>
            </a:r>
          </a:p>
          <a:p>
            <a:pPr marL="742950" marR="0" lvl="1" indent="-285750" algn="l" defTabSz="914400" rtl="0" eaLnBrk="1" fontAlgn="auto" latinLnBrk="0" hangingPunct="1">
              <a:lnSpc>
                <a:spcPct val="95000"/>
              </a:lnSpc>
              <a:spcBef>
                <a:spcPct val="6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ＭＳ Ｐゴシック" pitchFamily="34" charset="-128"/>
                <a:cs typeface="+mn-cs"/>
              </a:rPr>
              <a:t>Broad bandwidth, zero-phase pulses are best</a:t>
            </a:r>
          </a:p>
          <a:p>
            <a:pPr marL="742950" marR="0" lvl="1" indent="-285750" algn="l" defTabSz="914400" rtl="0" eaLnBrk="1" fontAlgn="auto" latinLnBrk="0" hangingPunct="1">
              <a:lnSpc>
                <a:spcPct val="95000"/>
              </a:lnSpc>
              <a:spcBef>
                <a:spcPct val="6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ＭＳ Ｐゴシック" pitchFamily="34" charset="-128"/>
                <a:cs typeface="+mn-cs"/>
              </a:rPr>
              <a:t>Pulses with minimal side-lobe energy enhance interpretability</a:t>
            </a:r>
            <a:endParaRPr kumimoji="0" lang="en-US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ＭＳ Ｐゴシック" pitchFamily="34" charset="-128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5000"/>
              </a:lnSpc>
              <a:spcBef>
                <a:spcPct val="6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ＭＳ Ｐゴシック" pitchFamily="34" charset="-128"/>
                <a:cs typeface="+mn-cs"/>
              </a:rPr>
              <a:t>To Improve Resolution </a:t>
            </a:r>
          </a:p>
          <a:p>
            <a:pPr marL="742950" marR="0" lvl="1" indent="-285750" algn="l" defTabSz="914400" rtl="0" eaLnBrk="1" fontAlgn="auto" latinLnBrk="0" hangingPunct="1">
              <a:lnSpc>
                <a:spcPct val="95000"/>
              </a:lnSpc>
              <a:spcBef>
                <a:spcPct val="6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ＭＳ Ｐゴシック" pitchFamily="34" charset="-128"/>
                <a:cs typeface="+mn-cs"/>
              </a:rPr>
              <a:t>Bandwidth can be increased by </a:t>
            </a:r>
            <a:r>
              <a:rPr kumimoji="0" lang="en-US" sz="20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ＭＳ Ｐゴシック" pitchFamily="34" charset="-128"/>
                <a:cs typeface="+mn-cs"/>
              </a:rPr>
              <a:t>deconvolution</a:t>
            </a:r>
            <a:endParaRPr kumimoji="0" lang="en-US" sz="20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ＭＳ Ｐゴシック" pitchFamily="34" charset="-128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95000"/>
              </a:lnSpc>
              <a:spcBef>
                <a:spcPct val="6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ＭＳ Ｐゴシック" pitchFamily="34" charset="-128"/>
                <a:cs typeface="+mn-cs"/>
              </a:rPr>
              <a:t>Frequencies to be included must have adequate S/N</a:t>
            </a:r>
          </a:p>
          <a:p>
            <a:pPr marL="742950" marR="0" lvl="1" indent="-285750" algn="l" defTabSz="914400" rtl="0" eaLnBrk="1" fontAlgn="auto" latinLnBrk="0" hangingPunct="1">
              <a:lnSpc>
                <a:spcPct val="95000"/>
              </a:lnSpc>
              <a:spcBef>
                <a:spcPct val="6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ＭＳ Ｐゴシック" pitchFamily="34" charset="-128"/>
              <a:cs typeface="+mn-cs"/>
            </a:endParaRPr>
          </a:p>
        </p:txBody>
      </p:sp>
      <p:sp>
        <p:nvSpPr>
          <p:cNvPr id="5" name="Footer Placeholder 3"/>
          <p:cNvSpPr txBox="1">
            <a:spLocks/>
          </p:cNvSpPr>
          <p:nvPr/>
        </p:nvSpPr>
        <p:spPr>
          <a:xfrm>
            <a:off x="0" y="5468779"/>
            <a:ext cx="4114800" cy="24622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Schroeder</a:t>
            </a:r>
            <a:r>
              <a:rPr kumimoji="0" lang="en-US" sz="1000" b="0" i="1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(2004) Courtesy of ExxonMobil</a:t>
            </a:r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F2A387-2714-4BF1-94C0-87ADEFC08C47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Seismic Resolution</a:t>
            </a:r>
            <a:endParaRPr lang="en-US" dirty="0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057400" y="759797"/>
            <a:ext cx="4861267" cy="4662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514350" indent="-514350">
              <a:spcBef>
                <a:spcPct val="50000"/>
              </a:spcBef>
              <a:buFont typeface="+mj-lt"/>
              <a:buAutoNum type="arabicPeriod"/>
              <a:defRPr/>
            </a:pPr>
            <a:r>
              <a:rPr lang="en-US" sz="2800" u="sng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Vertical Resolution</a:t>
            </a:r>
          </a:p>
          <a:p>
            <a:pPr lvl="1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+mn-lt"/>
                <a:cs typeface="ＭＳ Ｐゴシック" charset="0"/>
              </a:rPr>
              <a:t>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+mn-lt"/>
                <a:cs typeface="ＭＳ Ｐゴシック" charset="0"/>
              </a:rPr>
              <a:t>Resolution vs. Detection</a:t>
            </a:r>
            <a:endParaRPr lang="en-US" sz="2800" dirty="0" smtClean="0">
              <a:solidFill>
                <a:schemeClr val="bg1">
                  <a:lumMod val="65000"/>
                </a:schemeClr>
              </a:solidFill>
              <a:latin typeface="+mn-lt"/>
              <a:cs typeface="ＭＳ Ｐゴシック" charset="0"/>
            </a:endParaRPr>
          </a:p>
          <a:p>
            <a:pPr lvl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+mn-lt"/>
                <a:cs typeface="ＭＳ Ｐゴシック" charset="0"/>
              </a:rPr>
              <a:t> Thin Bed Response and Tuning</a:t>
            </a:r>
          </a:p>
          <a:p>
            <a:pPr marL="514350" indent="-514350">
              <a:spcBef>
                <a:spcPct val="50000"/>
              </a:spcBef>
              <a:buFont typeface="+mj-lt"/>
              <a:buAutoNum type="arabicPeriod"/>
              <a:defRPr/>
            </a:pPr>
            <a:r>
              <a:rPr lang="en-US" sz="2800" u="sng" dirty="0" smtClean="0">
                <a:latin typeface="+mn-lt"/>
              </a:rPr>
              <a:t>Lateral Resolution</a:t>
            </a:r>
          </a:p>
          <a:p>
            <a:pPr lvl="1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sz="2400" dirty="0" smtClean="0">
                <a:latin typeface="+mn-lt"/>
              </a:rPr>
              <a:t> Fresnel Zone</a:t>
            </a:r>
          </a:p>
          <a:p>
            <a:pPr lvl="1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sz="2400" dirty="0" smtClean="0">
                <a:latin typeface="+mn-lt"/>
              </a:rPr>
              <a:t> Migration and Lateral Resolution</a:t>
            </a:r>
          </a:p>
          <a:p>
            <a:pPr marL="514350" indent="-514350">
              <a:spcBef>
                <a:spcPct val="50000"/>
              </a:spcBef>
              <a:buFont typeface="+mj-lt"/>
              <a:buAutoNum type="arabicPeriod"/>
              <a:defRPr/>
            </a:pPr>
            <a:r>
              <a:rPr lang="en-US" sz="2800" u="sng" dirty="0" smtClean="0">
                <a:solidFill>
                  <a:schemeClr val="bg1">
                    <a:lumMod val="65000"/>
                  </a:schemeClr>
                </a:solidFill>
                <a:latin typeface="+mn-lt"/>
                <a:cs typeface="ＭＳ Ｐゴシック" charset="0"/>
              </a:rPr>
              <a:t>Scenario Modeling</a:t>
            </a:r>
          </a:p>
          <a:p>
            <a:pPr marL="514350" indent="-514350">
              <a:spcBef>
                <a:spcPct val="50000"/>
              </a:spcBef>
              <a:buFont typeface="+mj-lt"/>
              <a:buAutoNum type="arabicPeriod"/>
              <a:defRPr/>
            </a:pPr>
            <a:r>
              <a:rPr lang="en-US" sz="2800" u="sng" dirty="0" smtClean="0">
                <a:solidFill>
                  <a:schemeClr val="bg1">
                    <a:lumMod val="65000"/>
                  </a:schemeClr>
                </a:solidFill>
                <a:latin typeface="+mn-lt"/>
                <a:cs typeface="ＭＳ Ｐゴシック" charset="0"/>
              </a:rPr>
              <a:t>Gassmann </a:t>
            </a:r>
            <a:r>
              <a:rPr lang="en-US" sz="2800" u="sng" dirty="0" smtClean="0">
                <a:solidFill>
                  <a:schemeClr val="bg1">
                    <a:lumMod val="65000"/>
                  </a:schemeClr>
                </a:solidFill>
                <a:latin typeface="+mn-lt"/>
                <a:cs typeface="ＭＳ Ｐゴシック" charset="0"/>
              </a:rPr>
              <a:t>Fluid </a:t>
            </a:r>
            <a:r>
              <a:rPr lang="en-US" sz="2800" u="sng" dirty="0" smtClean="0">
                <a:solidFill>
                  <a:schemeClr val="bg1">
                    <a:lumMod val="65000"/>
                  </a:schemeClr>
                </a:solidFill>
                <a:latin typeface="+mn-lt"/>
                <a:cs typeface="ＭＳ Ｐゴシック" charset="0"/>
              </a:rPr>
              <a:t>Substitution</a:t>
            </a:r>
            <a:endParaRPr lang="en-US" sz="2800" u="sng" dirty="0" smtClean="0">
              <a:solidFill>
                <a:schemeClr val="bg1">
                  <a:lumMod val="65000"/>
                </a:schemeClr>
              </a:solidFill>
              <a:latin typeface="+mn-lt"/>
              <a:cs typeface="ＭＳ Ｐゴシック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F2A387-2714-4BF1-94C0-87ADEFC08C47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What Is Lateral Resolution?</a:t>
            </a:r>
            <a:endParaRPr lang="en-US" dirty="0"/>
          </a:p>
        </p:txBody>
      </p:sp>
      <p:grpSp>
        <p:nvGrpSpPr>
          <p:cNvPr id="31" name="Group 31"/>
          <p:cNvGrpSpPr/>
          <p:nvPr/>
        </p:nvGrpSpPr>
        <p:grpSpPr>
          <a:xfrm>
            <a:off x="676275" y="952500"/>
            <a:ext cx="7885113" cy="2100262"/>
            <a:chOff x="676275" y="952500"/>
            <a:chExt cx="7885113" cy="2100262"/>
          </a:xfrm>
        </p:grpSpPr>
        <p:sp>
          <p:nvSpPr>
            <p:cNvPr id="4" name="Rectangle 2" descr="Dashed horizontal"/>
            <p:cNvSpPr>
              <a:spLocks noChangeArrowheads="1"/>
            </p:cNvSpPr>
            <p:nvPr/>
          </p:nvSpPr>
          <p:spPr bwMode="auto">
            <a:xfrm>
              <a:off x="679450" y="952500"/>
              <a:ext cx="7866063" cy="2095500"/>
            </a:xfrm>
            <a:prstGeom prst="rect">
              <a:avLst/>
            </a:prstGeom>
            <a:pattFill prst="dashHorz">
              <a:fgClr>
                <a:schemeClr val="tx1"/>
              </a:fgClr>
              <a:bgClr>
                <a:schemeClr val="accent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Freeform 3" descr="75%"/>
            <p:cNvSpPr>
              <a:spLocks/>
            </p:cNvSpPr>
            <p:nvPr/>
          </p:nvSpPr>
          <p:spPr bwMode="auto">
            <a:xfrm>
              <a:off x="685800" y="1230312"/>
              <a:ext cx="546100" cy="342900"/>
            </a:xfrm>
            <a:custGeom>
              <a:avLst/>
              <a:gdLst>
                <a:gd name="T0" fmla="*/ 0 w 344"/>
                <a:gd name="T1" fmla="*/ 234616 h 228"/>
                <a:gd name="T2" fmla="*/ 0 w 344"/>
                <a:gd name="T3" fmla="*/ 0 h 228"/>
                <a:gd name="T4" fmla="*/ 203200 w 344"/>
                <a:gd name="T5" fmla="*/ 60158 h 228"/>
                <a:gd name="T6" fmla="*/ 508000 w 344"/>
                <a:gd name="T7" fmla="*/ 132347 h 228"/>
                <a:gd name="T8" fmla="*/ 527050 w 344"/>
                <a:gd name="T9" fmla="*/ 264695 h 228"/>
                <a:gd name="T10" fmla="*/ 546100 w 344"/>
                <a:gd name="T11" fmla="*/ 342900 h 228"/>
                <a:gd name="T12" fmla="*/ 387350 w 344"/>
                <a:gd name="T13" fmla="*/ 312821 h 228"/>
                <a:gd name="T14" fmla="*/ 107950 w 344"/>
                <a:gd name="T15" fmla="*/ 240632 h 2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44"/>
                <a:gd name="T25" fmla="*/ 0 h 228"/>
                <a:gd name="T26" fmla="*/ 344 w 344"/>
                <a:gd name="T27" fmla="*/ 228 h 22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44" h="228">
                  <a:moveTo>
                    <a:pt x="0" y="156"/>
                  </a:moveTo>
                  <a:lnTo>
                    <a:pt x="0" y="0"/>
                  </a:lnTo>
                  <a:lnTo>
                    <a:pt x="128" y="40"/>
                  </a:lnTo>
                  <a:lnTo>
                    <a:pt x="320" y="88"/>
                  </a:lnTo>
                  <a:lnTo>
                    <a:pt x="332" y="176"/>
                  </a:lnTo>
                  <a:lnTo>
                    <a:pt x="344" y="228"/>
                  </a:lnTo>
                  <a:lnTo>
                    <a:pt x="244" y="208"/>
                  </a:lnTo>
                  <a:lnTo>
                    <a:pt x="68" y="160"/>
                  </a:lnTo>
                </a:path>
              </a:pathLst>
            </a:custGeom>
            <a:pattFill prst="pct75">
              <a:fgClr>
                <a:srgbClr val="FFFF00"/>
              </a:fgClr>
              <a:bgClr>
                <a:schemeClr val="tx1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Freeform 4" descr="75%"/>
            <p:cNvSpPr>
              <a:spLocks/>
            </p:cNvSpPr>
            <p:nvPr/>
          </p:nvSpPr>
          <p:spPr bwMode="auto">
            <a:xfrm>
              <a:off x="1250950" y="1604962"/>
              <a:ext cx="927100" cy="369888"/>
            </a:xfrm>
            <a:custGeom>
              <a:avLst/>
              <a:gdLst>
                <a:gd name="T0" fmla="*/ 0 w 584"/>
                <a:gd name="T1" fmla="*/ 0 h 232"/>
                <a:gd name="T2" fmla="*/ 476250 w 584"/>
                <a:gd name="T3" fmla="*/ 82906 h 232"/>
                <a:gd name="T4" fmla="*/ 895350 w 584"/>
                <a:gd name="T5" fmla="*/ 159434 h 232"/>
                <a:gd name="T6" fmla="*/ 914400 w 584"/>
                <a:gd name="T7" fmla="*/ 274227 h 232"/>
                <a:gd name="T8" fmla="*/ 927100 w 584"/>
                <a:gd name="T9" fmla="*/ 369888 h 232"/>
                <a:gd name="T10" fmla="*/ 311150 w 584"/>
                <a:gd name="T11" fmla="*/ 274227 h 232"/>
                <a:gd name="T12" fmla="*/ 69850 w 584"/>
                <a:gd name="T13" fmla="*/ 210454 h 2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84"/>
                <a:gd name="T22" fmla="*/ 0 h 232"/>
                <a:gd name="T23" fmla="*/ 584 w 584"/>
                <a:gd name="T24" fmla="*/ 232 h 2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84" h="232">
                  <a:moveTo>
                    <a:pt x="0" y="0"/>
                  </a:moveTo>
                  <a:lnTo>
                    <a:pt x="300" y="52"/>
                  </a:lnTo>
                  <a:lnTo>
                    <a:pt x="564" y="100"/>
                  </a:lnTo>
                  <a:lnTo>
                    <a:pt x="576" y="172"/>
                  </a:lnTo>
                  <a:lnTo>
                    <a:pt x="584" y="232"/>
                  </a:lnTo>
                  <a:lnTo>
                    <a:pt x="196" y="172"/>
                  </a:lnTo>
                  <a:lnTo>
                    <a:pt x="44" y="132"/>
                  </a:lnTo>
                </a:path>
              </a:pathLst>
            </a:custGeom>
            <a:pattFill prst="pct75">
              <a:fgClr>
                <a:srgbClr val="FFFF00"/>
              </a:fgClr>
              <a:bgClr>
                <a:schemeClr val="tx1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Freeform 5" descr="75%"/>
            <p:cNvSpPr>
              <a:spLocks/>
            </p:cNvSpPr>
            <p:nvPr/>
          </p:nvSpPr>
          <p:spPr bwMode="auto">
            <a:xfrm>
              <a:off x="2171700" y="1844675"/>
              <a:ext cx="1644650" cy="398462"/>
            </a:xfrm>
            <a:custGeom>
              <a:avLst/>
              <a:gdLst>
                <a:gd name="T0" fmla="*/ 0 w 1036"/>
                <a:gd name="T1" fmla="*/ 0 h 264"/>
                <a:gd name="T2" fmla="*/ 552450 w 1036"/>
                <a:gd name="T3" fmla="*/ 72448 h 264"/>
                <a:gd name="T4" fmla="*/ 1092200 w 1036"/>
                <a:gd name="T5" fmla="*/ 144895 h 264"/>
                <a:gd name="T6" fmla="*/ 1644650 w 1036"/>
                <a:gd name="T7" fmla="*/ 199231 h 264"/>
                <a:gd name="T8" fmla="*/ 1631950 w 1036"/>
                <a:gd name="T9" fmla="*/ 344126 h 264"/>
                <a:gd name="T10" fmla="*/ 1593850 w 1036"/>
                <a:gd name="T11" fmla="*/ 398462 h 264"/>
                <a:gd name="T12" fmla="*/ 971550 w 1036"/>
                <a:gd name="T13" fmla="*/ 332052 h 264"/>
                <a:gd name="T14" fmla="*/ 552450 w 1036"/>
                <a:gd name="T15" fmla="*/ 271679 h 264"/>
                <a:gd name="T16" fmla="*/ 38100 w 1036"/>
                <a:gd name="T17" fmla="*/ 205268 h 2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36"/>
                <a:gd name="T28" fmla="*/ 0 h 264"/>
                <a:gd name="T29" fmla="*/ 1036 w 1036"/>
                <a:gd name="T30" fmla="*/ 264 h 2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36" h="264">
                  <a:moveTo>
                    <a:pt x="0" y="0"/>
                  </a:moveTo>
                  <a:lnTo>
                    <a:pt x="348" y="48"/>
                  </a:lnTo>
                  <a:lnTo>
                    <a:pt x="688" y="96"/>
                  </a:lnTo>
                  <a:lnTo>
                    <a:pt x="1036" y="132"/>
                  </a:lnTo>
                  <a:lnTo>
                    <a:pt x="1028" y="228"/>
                  </a:lnTo>
                  <a:lnTo>
                    <a:pt x="1004" y="264"/>
                  </a:lnTo>
                  <a:lnTo>
                    <a:pt x="612" y="220"/>
                  </a:lnTo>
                  <a:lnTo>
                    <a:pt x="348" y="180"/>
                  </a:lnTo>
                  <a:lnTo>
                    <a:pt x="24" y="136"/>
                  </a:lnTo>
                </a:path>
              </a:pathLst>
            </a:custGeom>
            <a:pattFill prst="pct75">
              <a:fgClr>
                <a:srgbClr val="FFFF00"/>
              </a:fgClr>
              <a:bgClr>
                <a:schemeClr val="tx1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Freeform 6" descr="75%"/>
            <p:cNvSpPr>
              <a:spLocks/>
            </p:cNvSpPr>
            <p:nvPr/>
          </p:nvSpPr>
          <p:spPr bwMode="auto">
            <a:xfrm>
              <a:off x="3816350" y="1905000"/>
              <a:ext cx="254000" cy="260350"/>
            </a:xfrm>
            <a:custGeom>
              <a:avLst/>
              <a:gdLst>
                <a:gd name="T0" fmla="*/ 26737 w 152"/>
                <a:gd name="T1" fmla="*/ 0 h 172"/>
                <a:gd name="T2" fmla="*/ 233947 w 152"/>
                <a:gd name="T3" fmla="*/ 36328 h 172"/>
                <a:gd name="T4" fmla="*/ 240632 w 152"/>
                <a:gd name="T5" fmla="*/ 187694 h 172"/>
                <a:gd name="T6" fmla="*/ 254000 w 152"/>
                <a:gd name="T7" fmla="*/ 260350 h 172"/>
                <a:gd name="T8" fmla="*/ 0 w 152"/>
                <a:gd name="T9" fmla="*/ 175585 h 1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2"/>
                <a:gd name="T16" fmla="*/ 0 h 172"/>
                <a:gd name="T17" fmla="*/ 152 w 152"/>
                <a:gd name="T18" fmla="*/ 172 h 1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2" h="172">
                  <a:moveTo>
                    <a:pt x="16" y="0"/>
                  </a:moveTo>
                  <a:lnTo>
                    <a:pt x="140" y="24"/>
                  </a:lnTo>
                  <a:lnTo>
                    <a:pt x="144" y="124"/>
                  </a:lnTo>
                  <a:lnTo>
                    <a:pt x="152" y="172"/>
                  </a:lnTo>
                  <a:lnTo>
                    <a:pt x="0" y="116"/>
                  </a:lnTo>
                </a:path>
              </a:pathLst>
            </a:custGeom>
            <a:pattFill prst="pct75">
              <a:fgClr>
                <a:srgbClr val="FFFF00"/>
              </a:fgClr>
              <a:bgClr>
                <a:schemeClr val="tx1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Freeform 7" descr="75%"/>
            <p:cNvSpPr>
              <a:spLocks/>
            </p:cNvSpPr>
            <p:nvPr/>
          </p:nvSpPr>
          <p:spPr bwMode="auto">
            <a:xfrm>
              <a:off x="4051300" y="1854200"/>
              <a:ext cx="2495550" cy="481012"/>
            </a:xfrm>
            <a:custGeom>
              <a:avLst/>
              <a:gdLst>
                <a:gd name="T0" fmla="*/ 0 w 1572"/>
                <a:gd name="T1" fmla="*/ 250963 h 276"/>
                <a:gd name="T2" fmla="*/ 381000 w 1572"/>
                <a:gd name="T3" fmla="*/ 230049 h 276"/>
                <a:gd name="T4" fmla="*/ 1035050 w 1572"/>
                <a:gd name="T5" fmla="*/ 181251 h 276"/>
                <a:gd name="T6" fmla="*/ 1955800 w 1572"/>
                <a:gd name="T7" fmla="*/ 62741 h 276"/>
                <a:gd name="T8" fmla="*/ 2495550 w 1572"/>
                <a:gd name="T9" fmla="*/ 0 h 276"/>
                <a:gd name="T10" fmla="*/ 2482850 w 1572"/>
                <a:gd name="T11" fmla="*/ 139424 h 276"/>
                <a:gd name="T12" fmla="*/ 2444750 w 1572"/>
                <a:gd name="T13" fmla="*/ 250963 h 276"/>
                <a:gd name="T14" fmla="*/ 19050 w 1572"/>
                <a:gd name="T15" fmla="*/ 481012 h 27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572"/>
                <a:gd name="T25" fmla="*/ 0 h 276"/>
                <a:gd name="T26" fmla="*/ 1572 w 1572"/>
                <a:gd name="T27" fmla="*/ 276 h 27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572" h="276">
                  <a:moveTo>
                    <a:pt x="0" y="144"/>
                  </a:moveTo>
                  <a:lnTo>
                    <a:pt x="240" y="132"/>
                  </a:lnTo>
                  <a:lnTo>
                    <a:pt x="652" y="104"/>
                  </a:lnTo>
                  <a:lnTo>
                    <a:pt x="1232" y="36"/>
                  </a:lnTo>
                  <a:lnTo>
                    <a:pt x="1572" y="0"/>
                  </a:lnTo>
                  <a:lnTo>
                    <a:pt x="1564" y="80"/>
                  </a:lnTo>
                  <a:lnTo>
                    <a:pt x="1540" y="144"/>
                  </a:lnTo>
                  <a:lnTo>
                    <a:pt x="12" y="276"/>
                  </a:lnTo>
                </a:path>
              </a:pathLst>
            </a:custGeom>
            <a:pattFill prst="pct75">
              <a:fgClr>
                <a:srgbClr val="FFFF00"/>
              </a:fgClr>
              <a:bgClr>
                <a:schemeClr val="tx1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Freeform 8" descr="75%"/>
            <p:cNvSpPr>
              <a:spLocks/>
            </p:cNvSpPr>
            <p:nvPr/>
          </p:nvSpPr>
          <p:spPr bwMode="auto">
            <a:xfrm>
              <a:off x="6527800" y="1695450"/>
              <a:ext cx="1035050" cy="311150"/>
            </a:xfrm>
            <a:custGeom>
              <a:avLst/>
              <a:gdLst>
                <a:gd name="T0" fmla="*/ 19050 w 652"/>
                <a:gd name="T1" fmla="*/ 122020 h 204"/>
                <a:gd name="T2" fmla="*/ 1035050 w 652"/>
                <a:gd name="T3" fmla="*/ 0 h 204"/>
                <a:gd name="T4" fmla="*/ 1028700 w 652"/>
                <a:gd name="T5" fmla="*/ 146424 h 204"/>
                <a:gd name="T6" fmla="*/ 1016000 w 652"/>
                <a:gd name="T7" fmla="*/ 213534 h 204"/>
                <a:gd name="T8" fmla="*/ 0 w 652"/>
                <a:gd name="T9" fmla="*/ 311150 h 2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2"/>
                <a:gd name="T16" fmla="*/ 0 h 204"/>
                <a:gd name="T17" fmla="*/ 652 w 652"/>
                <a:gd name="T18" fmla="*/ 204 h 2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2" h="204">
                  <a:moveTo>
                    <a:pt x="12" y="80"/>
                  </a:moveTo>
                  <a:lnTo>
                    <a:pt x="652" y="0"/>
                  </a:lnTo>
                  <a:lnTo>
                    <a:pt x="648" y="96"/>
                  </a:lnTo>
                  <a:lnTo>
                    <a:pt x="640" y="140"/>
                  </a:lnTo>
                  <a:lnTo>
                    <a:pt x="0" y="204"/>
                  </a:lnTo>
                </a:path>
              </a:pathLst>
            </a:custGeom>
            <a:pattFill prst="pct75">
              <a:fgClr>
                <a:srgbClr val="FFFF00"/>
              </a:fgClr>
              <a:bgClr>
                <a:schemeClr val="tx1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9" descr="75%"/>
            <p:cNvSpPr>
              <a:spLocks/>
            </p:cNvSpPr>
            <p:nvPr/>
          </p:nvSpPr>
          <p:spPr bwMode="auto">
            <a:xfrm>
              <a:off x="7569200" y="1500187"/>
              <a:ext cx="965200" cy="306388"/>
            </a:xfrm>
            <a:custGeom>
              <a:avLst/>
              <a:gdLst>
                <a:gd name="T0" fmla="*/ 0 w 608"/>
                <a:gd name="T1" fmla="*/ 122555 h 200"/>
                <a:gd name="T2" fmla="*/ 457200 w 608"/>
                <a:gd name="T3" fmla="*/ 73533 h 200"/>
                <a:gd name="T4" fmla="*/ 965200 w 608"/>
                <a:gd name="T5" fmla="*/ 0 h 200"/>
                <a:gd name="T6" fmla="*/ 965200 w 608"/>
                <a:gd name="T7" fmla="*/ 196088 h 200"/>
                <a:gd name="T8" fmla="*/ 361950 w 608"/>
                <a:gd name="T9" fmla="*/ 269621 h 200"/>
                <a:gd name="T10" fmla="*/ 0 w 608"/>
                <a:gd name="T11" fmla="*/ 306388 h 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08"/>
                <a:gd name="T19" fmla="*/ 0 h 200"/>
                <a:gd name="T20" fmla="*/ 608 w 608"/>
                <a:gd name="T21" fmla="*/ 200 h 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08" h="200">
                  <a:moveTo>
                    <a:pt x="0" y="80"/>
                  </a:moveTo>
                  <a:lnTo>
                    <a:pt x="288" y="48"/>
                  </a:lnTo>
                  <a:lnTo>
                    <a:pt x="608" y="0"/>
                  </a:lnTo>
                  <a:lnTo>
                    <a:pt x="608" y="128"/>
                  </a:lnTo>
                  <a:lnTo>
                    <a:pt x="228" y="176"/>
                  </a:lnTo>
                  <a:lnTo>
                    <a:pt x="0" y="200"/>
                  </a:lnTo>
                </a:path>
              </a:pathLst>
            </a:custGeom>
            <a:pattFill prst="pct75">
              <a:fgClr>
                <a:srgbClr val="FFFF00"/>
              </a:fgClr>
              <a:bgClr>
                <a:schemeClr val="tx1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10" descr="Dark horizontal"/>
            <p:cNvSpPr>
              <a:spLocks/>
            </p:cNvSpPr>
            <p:nvPr/>
          </p:nvSpPr>
          <p:spPr bwMode="auto">
            <a:xfrm>
              <a:off x="676275" y="1419225"/>
              <a:ext cx="7885113" cy="1628775"/>
            </a:xfrm>
            <a:custGeom>
              <a:avLst/>
              <a:gdLst>
                <a:gd name="T0" fmla="*/ 0 w 4967"/>
                <a:gd name="T1" fmla="*/ 0 h 1026"/>
                <a:gd name="T2" fmla="*/ 0 w 4967"/>
                <a:gd name="T3" fmla="*/ 1628775 h 1026"/>
                <a:gd name="T4" fmla="*/ 7885113 w 4967"/>
                <a:gd name="T5" fmla="*/ 1628775 h 1026"/>
                <a:gd name="T6" fmla="*/ 7885113 w 4967"/>
                <a:gd name="T7" fmla="*/ 241300 h 1026"/>
                <a:gd name="T8" fmla="*/ 7459663 w 4967"/>
                <a:gd name="T9" fmla="*/ 285750 h 1026"/>
                <a:gd name="T10" fmla="*/ 6908800 w 4967"/>
                <a:gd name="T11" fmla="*/ 344488 h 1026"/>
                <a:gd name="T12" fmla="*/ 6908800 w 4967"/>
                <a:gd name="T13" fmla="*/ 434975 h 1026"/>
                <a:gd name="T14" fmla="*/ 6588125 w 4967"/>
                <a:gd name="T15" fmla="*/ 469900 h 1026"/>
                <a:gd name="T16" fmla="*/ 5888038 w 4967"/>
                <a:gd name="T17" fmla="*/ 504825 h 1026"/>
                <a:gd name="T18" fmla="*/ 5888038 w 4967"/>
                <a:gd name="T19" fmla="*/ 608013 h 1026"/>
                <a:gd name="T20" fmla="*/ 5692775 w 4967"/>
                <a:gd name="T21" fmla="*/ 619125 h 1026"/>
                <a:gd name="T22" fmla="*/ 4716463 w 4967"/>
                <a:gd name="T23" fmla="*/ 676275 h 1026"/>
                <a:gd name="T24" fmla="*/ 3741738 w 4967"/>
                <a:gd name="T25" fmla="*/ 757238 h 1026"/>
                <a:gd name="T26" fmla="*/ 3386138 w 4967"/>
                <a:gd name="T27" fmla="*/ 803275 h 1026"/>
                <a:gd name="T28" fmla="*/ 3340100 w 4967"/>
                <a:gd name="T29" fmla="*/ 665163 h 1026"/>
                <a:gd name="T30" fmla="*/ 3190875 w 4967"/>
                <a:gd name="T31" fmla="*/ 642938 h 1026"/>
                <a:gd name="T32" fmla="*/ 3122613 w 4967"/>
                <a:gd name="T33" fmla="*/ 757238 h 1026"/>
                <a:gd name="T34" fmla="*/ 2949575 w 4967"/>
                <a:gd name="T35" fmla="*/ 768350 h 1026"/>
                <a:gd name="T36" fmla="*/ 1871663 w 4967"/>
                <a:gd name="T37" fmla="*/ 630238 h 1026"/>
                <a:gd name="T38" fmla="*/ 1527175 w 4967"/>
                <a:gd name="T39" fmla="*/ 596900 h 1026"/>
                <a:gd name="T40" fmla="*/ 1481138 w 4967"/>
                <a:gd name="T41" fmla="*/ 481013 h 1026"/>
                <a:gd name="T42" fmla="*/ 1320800 w 4967"/>
                <a:gd name="T43" fmla="*/ 458788 h 1026"/>
                <a:gd name="T44" fmla="*/ 908050 w 4967"/>
                <a:gd name="T45" fmla="*/ 390525 h 1026"/>
                <a:gd name="T46" fmla="*/ 642938 w 4967"/>
                <a:gd name="T47" fmla="*/ 390525 h 1026"/>
                <a:gd name="T48" fmla="*/ 574675 w 4967"/>
                <a:gd name="T49" fmla="*/ 241300 h 1026"/>
                <a:gd name="T50" fmla="*/ 550863 w 4967"/>
                <a:gd name="T51" fmla="*/ 92075 h 1026"/>
                <a:gd name="T52" fmla="*/ 241300 w 4967"/>
                <a:gd name="T53" fmla="*/ 22225 h 1026"/>
                <a:gd name="T54" fmla="*/ 0 w 4967"/>
                <a:gd name="T55" fmla="*/ 0 h 102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4967"/>
                <a:gd name="T85" fmla="*/ 0 h 1026"/>
                <a:gd name="T86" fmla="*/ 4967 w 4967"/>
                <a:gd name="T87" fmla="*/ 1026 h 102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4967" h="1026">
                  <a:moveTo>
                    <a:pt x="0" y="0"/>
                  </a:moveTo>
                  <a:lnTo>
                    <a:pt x="0" y="1026"/>
                  </a:lnTo>
                  <a:lnTo>
                    <a:pt x="4967" y="1026"/>
                  </a:lnTo>
                  <a:lnTo>
                    <a:pt x="4967" y="152"/>
                  </a:lnTo>
                  <a:lnTo>
                    <a:pt x="4699" y="180"/>
                  </a:lnTo>
                  <a:lnTo>
                    <a:pt x="4352" y="217"/>
                  </a:lnTo>
                  <a:lnTo>
                    <a:pt x="4352" y="274"/>
                  </a:lnTo>
                  <a:lnTo>
                    <a:pt x="4150" y="296"/>
                  </a:lnTo>
                  <a:lnTo>
                    <a:pt x="3709" y="318"/>
                  </a:lnTo>
                  <a:lnTo>
                    <a:pt x="3709" y="383"/>
                  </a:lnTo>
                  <a:lnTo>
                    <a:pt x="3586" y="390"/>
                  </a:lnTo>
                  <a:lnTo>
                    <a:pt x="2971" y="426"/>
                  </a:lnTo>
                  <a:lnTo>
                    <a:pt x="2357" y="477"/>
                  </a:lnTo>
                  <a:lnTo>
                    <a:pt x="2133" y="506"/>
                  </a:lnTo>
                  <a:lnTo>
                    <a:pt x="2104" y="419"/>
                  </a:lnTo>
                  <a:lnTo>
                    <a:pt x="2010" y="405"/>
                  </a:lnTo>
                  <a:lnTo>
                    <a:pt x="1967" y="477"/>
                  </a:lnTo>
                  <a:lnTo>
                    <a:pt x="1858" y="484"/>
                  </a:lnTo>
                  <a:lnTo>
                    <a:pt x="1179" y="397"/>
                  </a:lnTo>
                  <a:lnTo>
                    <a:pt x="962" y="376"/>
                  </a:lnTo>
                  <a:lnTo>
                    <a:pt x="933" y="303"/>
                  </a:lnTo>
                  <a:lnTo>
                    <a:pt x="832" y="289"/>
                  </a:lnTo>
                  <a:lnTo>
                    <a:pt x="572" y="246"/>
                  </a:lnTo>
                  <a:lnTo>
                    <a:pt x="405" y="246"/>
                  </a:lnTo>
                  <a:lnTo>
                    <a:pt x="362" y="152"/>
                  </a:lnTo>
                  <a:lnTo>
                    <a:pt x="347" y="58"/>
                  </a:lnTo>
                  <a:lnTo>
                    <a:pt x="152" y="14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rgbClr val="CD9A67"/>
              </a:fgClr>
              <a:bgClr>
                <a:schemeClr val="tx2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184275" y="1250950"/>
              <a:ext cx="557213" cy="1155700"/>
            </a:xfrm>
            <a:custGeom>
              <a:avLst/>
              <a:gdLst>
                <a:gd name="T0" fmla="*/ 0 w 351"/>
                <a:gd name="T1" fmla="*/ 0 h 926"/>
                <a:gd name="T2" fmla="*/ 122238 w 351"/>
                <a:gd name="T3" fmla="*/ 514199 h 926"/>
                <a:gd name="T4" fmla="*/ 557213 w 351"/>
                <a:gd name="T5" fmla="*/ 1155700 h 926"/>
                <a:gd name="T6" fmla="*/ 0 60000 65536"/>
                <a:gd name="T7" fmla="*/ 0 60000 65536"/>
                <a:gd name="T8" fmla="*/ 0 60000 65536"/>
                <a:gd name="T9" fmla="*/ 0 w 351"/>
                <a:gd name="T10" fmla="*/ 0 h 926"/>
                <a:gd name="T11" fmla="*/ 351 w 351"/>
                <a:gd name="T12" fmla="*/ 926 h 9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1" h="926">
                  <a:moveTo>
                    <a:pt x="0" y="0"/>
                  </a:moveTo>
                  <a:cubicBezTo>
                    <a:pt x="9" y="129"/>
                    <a:pt x="18" y="258"/>
                    <a:pt x="77" y="412"/>
                  </a:cubicBezTo>
                  <a:cubicBezTo>
                    <a:pt x="136" y="566"/>
                    <a:pt x="243" y="746"/>
                    <a:pt x="351" y="92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 flipH="1">
              <a:off x="3282950" y="1862137"/>
              <a:ext cx="557213" cy="1155700"/>
            </a:xfrm>
            <a:custGeom>
              <a:avLst/>
              <a:gdLst>
                <a:gd name="T0" fmla="*/ 0 w 351"/>
                <a:gd name="T1" fmla="*/ 0 h 926"/>
                <a:gd name="T2" fmla="*/ 122238 w 351"/>
                <a:gd name="T3" fmla="*/ 514199 h 926"/>
                <a:gd name="T4" fmla="*/ 557213 w 351"/>
                <a:gd name="T5" fmla="*/ 1155700 h 926"/>
                <a:gd name="T6" fmla="*/ 0 60000 65536"/>
                <a:gd name="T7" fmla="*/ 0 60000 65536"/>
                <a:gd name="T8" fmla="*/ 0 60000 65536"/>
                <a:gd name="T9" fmla="*/ 0 w 351"/>
                <a:gd name="T10" fmla="*/ 0 h 926"/>
                <a:gd name="T11" fmla="*/ 351 w 351"/>
                <a:gd name="T12" fmla="*/ 926 h 9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1" h="926">
                  <a:moveTo>
                    <a:pt x="0" y="0"/>
                  </a:moveTo>
                  <a:cubicBezTo>
                    <a:pt x="9" y="129"/>
                    <a:pt x="18" y="258"/>
                    <a:pt x="77" y="412"/>
                  </a:cubicBezTo>
                  <a:cubicBezTo>
                    <a:pt x="136" y="566"/>
                    <a:pt x="243" y="746"/>
                    <a:pt x="351" y="92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4021138" y="1897062"/>
              <a:ext cx="557212" cy="1155700"/>
            </a:xfrm>
            <a:custGeom>
              <a:avLst/>
              <a:gdLst>
                <a:gd name="T0" fmla="*/ 0 w 351"/>
                <a:gd name="T1" fmla="*/ 0 h 926"/>
                <a:gd name="T2" fmla="*/ 122237 w 351"/>
                <a:gd name="T3" fmla="*/ 514199 h 926"/>
                <a:gd name="T4" fmla="*/ 557212 w 351"/>
                <a:gd name="T5" fmla="*/ 1155700 h 926"/>
                <a:gd name="T6" fmla="*/ 0 60000 65536"/>
                <a:gd name="T7" fmla="*/ 0 60000 65536"/>
                <a:gd name="T8" fmla="*/ 0 60000 65536"/>
                <a:gd name="T9" fmla="*/ 0 w 351"/>
                <a:gd name="T10" fmla="*/ 0 h 926"/>
                <a:gd name="T11" fmla="*/ 351 w 351"/>
                <a:gd name="T12" fmla="*/ 926 h 9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1" h="926">
                  <a:moveTo>
                    <a:pt x="0" y="0"/>
                  </a:moveTo>
                  <a:cubicBezTo>
                    <a:pt x="9" y="129"/>
                    <a:pt x="18" y="258"/>
                    <a:pt x="77" y="412"/>
                  </a:cubicBezTo>
                  <a:cubicBezTo>
                    <a:pt x="136" y="566"/>
                    <a:pt x="243" y="746"/>
                    <a:pt x="351" y="92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2133600" y="1631950"/>
              <a:ext cx="557213" cy="1155700"/>
            </a:xfrm>
            <a:custGeom>
              <a:avLst/>
              <a:gdLst>
                <a:gd name="T0" fmla="*/ 0 w 351"/>
                <a:gd name="T1" fmla="*/ 0 h 926"/>
                <a:gd name="T2" fmla="*/ 122238 w 351"/>
                <a:gd name="T3" fmla="*/ 514199 h 926"/>
                <a:gd name="T4" fmla="*/ 557213 w 351"/>
                <a:gd name="T5" fmla="*/ 1155700 h 926"/>
                <a:gd name="T6" fmla="*/ 0 60000 65536"/>
                <a:gd name="T7" fmla="*/ 0 60000 65536"/>
                <a:gd name="T8" fmla="*/ 0 60000 65536"/>
                <a:gd name="T9" fmla="*/ 0 w 351"/>
                <a:gd name="T10" fmla="*/ 0 h 926"/>
                <a:gd name="T11" fmla="*/ 351 w 351"/>
                <a:gd name="T12" fmla="*/ 926 h 9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1" h="926">
                  <a:moveTo>
                    <a:pt x="0" y="0"/>
                  </a:moveTo>
                  <a:cubicBezTo>
                    <a:pt x="9" y="129"/>
                    <a:pt x="18" y="258"/>
                    <a:pt x="77" y="412"/>
                  </a:cubicBezTo>
                  <a:cubicBezTo>
                    <a:pt x="136" y="566"/>
                    <a:pt x="243" y="746"/>
                    <a:pt x="351" y="92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 flipH="1">
              <a:off x="6010275" y="1709737"/>
              <a:ext cx="557213" cy="1155700"/>
            </a:xfrm>
            <a:custGeom>
              <a:avLst/>
              <a:gdLst>
                <a:gd name="T0" fmla="*/ 0 w 351"/>
                <a:gd name="T1" fmla="*/ 0 h 926"/>
                <a:gd name="T2" fmla="*/ 122238 w 351"/>
                <a:gd name="T3" fmla="*/ 514199 h 926"/>
                <a:gd name="T4" fmla="*/ 557213 w 351"/>
                <a:gd name="T5" fmla="*/ 1155700 h 926"/>
                <a:gd name="T6" fmla="*/ 0 60000 65536"/>
                <a:gd name="T7" fmla="*/ 0 60000 65536"/>
                <a:gd name="T8" fmla="*/ 0 60000 65536"/>
                <a:gd name="T9" fmla="*/ 0 w 351"/>
                <a:gd name="T10" fmla="*/ 0 h 926"/>
                <a:gd name="T11" fmla="*/ 351 w 351"/>
                <a:gd name="T12" fmla="*/ 926 h 9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1" h="926">
                  <a:moveTo>
                    <a:pt x="0" y="0"/>
                  </a:moveTo>
                  <a:cubicBezTo>
                    <a:pt x="9" y="129"/>
                    <a:pt x="18" y="258"/>
                    <a:pt x="77" y="412"/>
                  </a:cubicBezTo>
                  <a:cubicBezTo>
                    <a:pt x="136" y="566"/>
                    <a:pt x="243" y="746"/>
                    <a:pt x="351" y="92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 flipH="1">
              <a:off x="7021513" y="1647825"/>
              <a:ext cx="557212" cy="1155700"/>
            </a:xfrm>
            <a:custGeom>
              <a:avLst/>
              <a:gdLst>
                <a:gd name="T0" fmla="*/ 0 w 351"/>
                <a:gd name="T1" fmla="*/ 0 h 926"/>
                <a:gd name="T2" fmla="*/ 122237 w 351"/>
                <a:gd name="T3" fmla="*/ 514199 h 926"/>
                <a:gd name="T4" fmla="*/ 557212 w 351"/>
                <a:gd name="T5" fmla="*/ 1155700 h 926"/>
                <a:gd name="T6" fmla="*/ 0 60000 65536"/>
                <a:gd name="T7" fmla="*/ 0 60000 65536"/>
                <a:gd name="T8" fmla="*/ 0 60000 65536"/>
                <a:gd name="T9" fmla="*/ 0 w 351"/>
                <a:gd name="T10" fmla="*/ 0 h 926"/>
                <a:gd name="T11" fmla="*/ 351 w 351"/>
                <a:gd name="T12" fmla="*/ 926 h 9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1" h="926">
                  <a:moveTo>
                    <a:pt x="0" y="0"/>
                  </a:moveTo>
                  <a:cubicBezTo>
                    <a:pt x="9" y="129"/>
                    <a:pt x="18" y="258"/>
                    <a:pt x="77" y="412"/>
                  </a:cubicBezTo>
                  <a:cubicBezTo>
                    <a:pt x="136" y="566"/>
                    <a:pt x="243" y="746"/>
                    <a:pt x="351" y="92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4124325" y="1293812"/>
              <a:ext cx="679450" cy="598488"/>
            </a:xfrm>
            <a:custGeom>
              <a:avLst/>
              <a:gdLst>
                <a:gd name="T0" fmla="*/ 0 w 651"/>
                <a:gd name="T1" fmla="*/ 598488 h 377"/>
                <a:gd name="T2" fmla="*/ 545856 w 651"/>
                <a:gd name="T3" fmla="*/ 381000 h 377"/>
                <a:gd name="T4" fmla="*/ 679450 w 651"/>
                <a:gd name="T5" fmla="*/ 0 h 377"/>
                <a:gd name="T6" fmla="*/ 0 60000 65536"/>
                <a:gd name="T7" fmla="*/ 0 60000 65536"/>
                <a:gd name="T8" fmla="*/ 0 60000 65536"/>
                <a:gd name="T9" fmla="*/ 0 w 651"/>
                <a:gd name="T10" fmla="*/ 0 h 377"/>
                <a:gd name="T11" fmla="*/ 651 w 651"/>
                <a:gd name="T12" fmla="*/ 377 h 37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51" h="377">
                  <a:moveTo>
                    <a:pt x="0" y="377"/>
                  </a:moveTo>
                  <a:cubicBezTo>
                    <a:pt x="207" y="340"/>
                    <a:pt x="415" y="303"/>
                    <a:pt x="523" y="240"/>
                  </a:cubicBezTo>
                  <a:cubicBezTo>
                    <a:pt x="631" y="177"/>
                    <a:pt x="641" y="88"/>
                    <a:pt x="651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Text Box 19"/>
            <p:cNvSpPr txBox="1">
              <a:spLocks noChangeArrowheads="1"/>
            </p:cNvSpPr>
            <p:nvPr/>
          </p:nvSpPr>
          <p:spPr bwMode="auto">
            <a:xfrm>
              <a:off x="1825625" y="964168"/>
              <a:ext cx="3381695" cy="33239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lIns="36576" tIns="27432" rIns="36576" bIns="27432">
              <a:spAutoFit/>
            </a:bodyPr>
            <a:lstStyle/>
            <a:p>
              <a:r>
                <a:rPr lang="en-US" sz="1800"/>
                <a:t>Would we image the narrow horst?</a:t>
              </a:r>
            </a:p>
          </p:txBody>
        </p:sp>
      </p:grpSp>
      <p:grpSp>
        <p:nvGrpSpPr>
          <p:cNvPr id="32" name="Group 30"/>
          <p:cNvGrpSpPr/>
          <p:nvPr/>
        </p:nvGrpSpPr>
        <p:grpSpPr>
          <a:xfrm>
            <a:off x="665163" y="3314700"/>
            <a:ext cx="7880350" cy="2095500"/>
            <a:chOff x="665163" y="3390900"/>
            <a:chExt cx="7880350" cy="2095500"/>
          </a:xfrm>
        </p:grpSpPr>
        <p:sp>
          <p:nvSpPr>
            <p:cNvPr id="21" name="Rectangle 20" descr="Dashed horizontal"/>
            <p:cNvSpPr>
              <a:spLocks noChangeArrowheads="1"/>
            </p:cNvSpPr>
            <p:nvPr/>
          </p:nvSpPr>
          <p:spPr bwMode="auto">
            <a:xfrm>
              <a:off x="679450" y="3390900"/>
              <a:ext cx="7866063" cy="2095500"/>
            </a:xfrm>
            <a:prstGeom prst="rect">
              <a:avLst/>
            </a:prstGeom>
            <a:pattFill prst="dashHorz">
              <a:fgClr>
                <a:schemeClr val="tx1"/>
              </a:fgClr>
              <a:bgClr>
                <a:schemeClr val="accent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45720" tIns="27432" rIns="45720" bIns="27432" anchor="ctr"/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2232025" y="3757612"/>
              <a:ext cx="679450" cy="598488"/>
            </a:xfrm>
            <a:custGeom>
              <a:avLst/>
              <a:gdLst>
                <a:gd name="T0" fmla="*/ 0 w 651"/>
                <a:gd name="T1" fmla="*/ 598488 h 377"/>
                <a:gd name="T2" fmla="*/ 545856 w 651"/>
                <a:gd name="T3" fmla="*/ 381000 h 377"/>
                <a:gd name="T4" fmla="*/ 679450 w 651"/>
                <a:gd name="T5" fmla="*/ 0 h 377"/>
                <a:gd name="T6" fmla="*/ 0 60000 65536"/>
                <a:gd name="T7" fmla="*/ 0 60000 65536"/>
                <a:gd name="T8" fmla="*/ 0 60000 65536"/>
                <a:gd name="T9" fmla="*/ 0 w 651"/>
                <a:gd name="T10" fmla="*/ 0 h 377"/>
                <a:gd name="T11" fmla="*/ 651 w 651"/>
                <a:gd name="T12" fmla="*/ 377 h 37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51" h="377">
                  <a:moveTo>
                    <a:pt x="0" y="377"/>
                  </a:moveTo>
                  <a:cubicBezTo>
                    <a:pt x="207" y="340"/>
                    <a:pt x="415" y="303"/>
                    <a:pt x="523" y="240"/>
                  </a:cubicBezTo>
                  <a:cubicBezTo>
                    <a:pt x="631" y="177"/>
                    <a:pt x="641" y="88"/>
                    <a:pt x="651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 lIns="45720" tIns="27432" rIns="45720" bIns="27432" anchor="ctr"/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719138" y="4081462"/>
              <a:ext cx="7810500" cy="515938"/>
            </a:xfrm>
            <a:custGeom>
              <a:avLst/>
              <a:gdLst>
                <a:gd name="T0" fmla="*/ 0 w 4920"/>
                <a:gd name="T1" fmla="*/ 0 h 325"/>
                <a:gd name="T2" fmla="*/ 1074738 w 4920"/>
                <a:gd name="T3" fmla="*/ 258763 h 325"/>
                <a:gd name="T4" fmla="*/ 3400425 w 4920"/>
                <a:gd name="T5" fmla="*/ 488950 h 325"/>
                <a:gd name="T6" fmla="*/ 5346700 w 4920"/>
                <a:gd name="T7" fmla="*/ 420688 h 325"/>
                <a:gd name="T8" fmla="*/ 7810500 w 4920"/>
                <a:gd name="T9" fmla="*/ 325438 h 3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20"/>
                <a:gd name="T16" fmla="*/ 0 h 325"/>
                <a:gd name="T17" fmla="*/ 4920 w 4920"/>
                <a:gd name="T18" fmla="*/ 325 h 3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20" h="325">
                  <a:moveTo>
                    <a:pt x="0" y="0"/>
                  </a:moveTo>
                  <a:cubicBezTo>
                    <a:pt x="160" y="56"/>
                    <a:pt x="320" y="112"/>
                    <a:pt x="677" y="163"/>
                  </a:cubicBezTo>
                  <a:cubicBezTo>
                    <a:pt x="1034" y="214"/>
                    <a:pt x="1694" y="291"/>
                    <a:pt x="2142" y="308"/>
                  </a:cubicBezTo>
                  <a:cubicBezTo>
                    <a:pt x="2590" y="325"/>
                    <a:pt x="2905" y="282"/>
                    <a:pt x="3368" y="265"/>
                  </a:cubicBezTo>
                  <a:cubicBezTo>
                    <a:pt x="3831" y="248"/>
                    <a:pt x="4375" y="226"/>
                    <a:pt x="4920" y="20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45720" tIns="27432" rIns="45720" bIns="27432" anchor="ctr"/>
            <a:lstStyle/>
            <a:p>
              <a:endParaRPr lang="en-US"/>
            </a:p>
          </p:txBody>
        </p:sp>
        <p:sp>
          <p:nvSpPr>
            <p:cNvPr id="24" name="Freeform 23" descr="75%"/>
            <p:cNvSpPr>
              <a:spLocks/>
            </p:cNvSpPr>
            <p:nvPr/>
          </p:nvSpPr>
          <p:spPr bwMode="auto">
            <a:xfrm>
              <a:off x="5715000" y="4433887"/>
              <a:ext cx="2286000" cy="508000"/>
            </a:xfrm>
            <a:custGeom>
              <a:avLst/>
              <a:gdLst>
                <a:gd name="T0" fmla="*/ 0 w 1440"/>
                <a:gd name="T1" fmla="*/ 76200 h 320"/>
                <a:gd name="T2" fmla="*/ 203200 w 1440"/>
                <a:gd name="T3" fmla="*/ 247650 h 320"/>
                <a:gd name="T4" fmla="*/ 488950 w 1440"/>
                <a:gd name="T5" fmla="*/ 425450 h 320"/>
                <a:gd name="T6" fmla="*/ 679450 w 1440"/>
                <a:gd name="T7" fmla="*/ 508000 h 320"/>
                <a:gd name="T8" fmla="*/ 774700 w 1440"/>
                <a:gd name="T9" fmla="*/ 501650 h 320"/>
                <a:gd name="T10" fmla="*/ 984250 w 1440"/>
                <a:gd name="T11" fmla="*/ 406400 h 320"/>
                <a:gd name="T12" fmla="*/ 1117600 w 1440"/>
                <a:gd name="T13" fmla="*/ 342900 h 320"/>
                <a:gd name="T14" fmla="*/ 1308100 w 1440"/>
                <a:gd name="T15" fmla="*/ 336550 h 320"/>
                <a:gd name="T16" fmla="*/ 1504950 w 1440"/>
                <a:gd name="T17" fmla="*/ 336550 h 320"/>
                <a:gd name="T18" fmla="*/ 1682750 w 1440"/>
                <a:gd name="T19" fmla="*/ 355600 h 320"/>
                <a:gd name="T20" fmla="*/ 1828800 w 1440"/>
                <a:gd name="T21" fmla="*/ 330200 h 320"/>
                <a:gd name="T22" fmla="*/ 1930400 w 1440"/>
                <a:gd name="T23" fmla="*/ 209550 h 320"/>
                <a:gd name="T24" fmla="*/ 2006600 w 1440"/>
                <a:gd name="T25" fmla="*/ 120650 h 320"/>
                <a:gd name="T26" fmla="*/ 2190750 w 1440"/>
                <a:gd name="T27" fmla="*/ 57150 h 320"/>
                <a:gd name="T28" fmla="*/ 2286000 w 1440"/>
                <a:gd name="T29" fmla="*/ 0 h 320"/>
                <a:gd name="T30" fmla="*/ 1295400 w 1440"/>
                <a:gd name="T31" fmla="*/ 25400 h 320"/>
                <a:gd name="T32" fmla="*/ 679450 w 1440"/>
                <a:gd name="T33" fmla="*/ 63500 h 320"/>
                <a:gd name="T34" fmla="*/ 241300 w 1440"/>
                <a:gd name="T35" fmla="*/ 82550 h 3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40"/>
                <a:gd name="T55" fmla="*/ 0 h 320"/>
                <a:gd name="T56" fmla="*/ 1440 w 1440"/>
                <a:gd name="T57" fmla="*/ 320 h 32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40" h="320">
                  <a:moveTo>
                    <a:pt x="0" y="48"/>
                  </a:moveTo>
                  <a:lnTo>
                    <a:pt x="128" y="156"/>
                  </a:lnTo>
                  <a:lnTo>
                    <a:pt x="308" y="268"/>
                  </a:lnTo>
                  <a:lnTo>
                    <a:pt x="428" y="320"/>
                  </a:lnTo>
                  <a:lnTo>
                    <a:pt x="488" y="316"/>
                  </a:lnTo>
                  <a:lnTo>
                    <a:pt x="620" y="256"/>
                  </a:lnTo>
                  <a:lnTo>
                    <a:pt x="704" y="216"/>
                  </a:lnTo>
                  <a:lnTo>
                    <a:pt x="824" y="212"/>
                  </a:lnTo>
                  <a:lnTo>
                    <a:pt x="948" y="212"/>
                  </a:lnTo>
                  <a:lnTo>
                    <a:pt x="1060" y="224"/>
                  </a:lnTo>
                  <a:lnTo>
                    <a:pt x="1152" y="208"/>
                  </a:lnTo>
                  <a:lnTo>
                    <a:pt x="1216" y="132"/>
                  </a:lnTo>
                  <a:lnTo>
                    <a:pt x="1264" y="76"/>
                  </a:lnTo>
                  <a:lnTo>
                    <a:pt x="1380" y="36"/>
                  </a:lnTo>
                  <a:lnTo>
                    <a:pt x="1440" y="0"/>
                  </a:lnTo>
                  <a:lnTo>
                    <a:pt x="816" y="16"/>
                  </a:lnTo>
                  <a:lnTo>
                    <a:pt x="428" y="40"/>
                  </a:lnTo>
                  <a:lnTo>
                    <a:pt x="152" y="52"/>
                  </a:lnTo>
                </a:path>
              </a:pathLst>
            </a:custGeom>
            <a:pattFill prst="pct75">
              <a:fgClr>
                <a:srgbClr val="FFFF00"/>
              </a:fgClr>
              <a:bgClr>
                <a:schemeClr val="tx1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45720" tIns="27432" rIns="45720" bIns="27432" anchor="ctr"/>
            <a:lstStyle/>
            <a:p>
              <a:endParaRPr lang="en-US"/>
            </a:p>
          </p:txBody>
        </p:sp>
        <p:sp>
          <p:nvSpPr>
            <p:cNvPr id="25" name="Freeform 24" descr="75%"/>
            <p:cNvSpPr>
              <a:spLocks/>
            </p:cNvSpPr>
            <p:nvPr/>
          </p:nvSpPr>
          <p:spPr bwMode="auto">
            <a:xfrm>
              <a:off x="3536950" y="4541837"/>
              <a:ext cx="1187450" cy="298450"/>
            </a:xfrm>
            <a:custGeom>
              <a:avLst/>
              <a:gdLst>
                <a:gd name="T0" fmla="*/ 0 w 748"/>
                <a:gd name="T1" fmla="*/ 0 h 188"/>
                <a:gd name="T2" fmla="*/ 95250 w 748"/>
                <a:gd name="T3" fmla="*/ 133350 h 188"/>
                <a:gd name="T4" fmla="*/ 247650 w 748"/>
                <a:gd name="T5" fmla="*/ 254000 h 188"/>
                <a:gd name="T6" fmla="*/ 400050 w 748"/>
                <a:gd name="T7" fmla="*/ 298450 h 188"/>
                <a:gd name="T8" fmla="*/ 571500 w 748"/>
                <a:gd name="T9" fmla="*/ 266700 h 188"/>
                <a:gd name="T10" fmla="*/ 730250 w 748"/>
                <a:gd name="T11" fmla="*/ 254000 h 188"/>
                <a:gd name="T12" fmla="*/ 914400 w 748"/>
                <a:gd name="T13" fmla="*/ 279400 h 188"/>
                <a:gd name="T14" fmla="*/ 1003300 w 748"/>
                <a:gd name="T15" fmla="*/ 266700 h 188"/>
                <a:gd name="T16" fmla="*/ 1123950 w 748"/>
                <a:gd name="T17" fmla="*/ 171450 h 188"/>
                <a:gd name="T18" fmla="*/ 1187450 w 748"/>
                <a:gd name="T19" fmla="*/ 38100 h 188"/>
                <a:gd name="T20" fmla="*/ 800100 w 748"/>
                <a:gd name="T21" fmla="*/ 44450 h 188"/>
                <a:gd name="T22" fmla="*/ 317500 w 748"/>
                <a:gd name="T23" fmla="*/ 19050 h 188"/>
                <a:gd name="T24" fmla="*/ 107950 w 748"/>
                <a:gd name="T25" fmla="*/ 0 h 1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48"/>
                <a:gd name="T40" fmla="*/ 0 h 188"/>
                <a:gd name="T41" fmla="*/ 748 w 748"/>
                <a:gd name="T42" fmla="*/ 188 h 18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48" h="188">
                  <a:moveTo>
                    <a:pt x="0" y="0"/>
                  </a:moveTo>
                  <a:lnTo>
                    <a:pt x="60" y="84"/>
                  </a:lnTo>
                  <a:lnTo>
                    <a:pt x="156" y="160"/>
                  </a:lnTo>
                  <a:lnTo>
                    <a:pt x="252" y="188"/>
                  </a:lnTo>
                  <a:lnTo>
                    <a:pt x="360" y="168"/>
                  </a:lnTo>
                  <a:lnTo>
                    <a:pt x="460" y="160"/>
                  </a:lnTo>
                  <a:lnTo>
                    <a:pt x="576" y="176"/>
                  </a:lnTo>
                  <a:lnTo>
                    <a:pt x="632" y="168"/>
                  </a:lnTo>
                  <a:lnTo>
                    <a:pt x="708" y="108"/>
                  </a:lnTo>
                  <a:lnTo>
                    <a:pt x="748" y="24"/>
                  </a:lnTo>
                  <a:lnTo>
                    <a:pt x="504" y="28"/>
                  </a:lnTo>
                  <a:lnTo>
                    <a:pt x="200" y="12"/>
                  </a:lnTo>
                  <a:lnTo>
                    <a:pt x="68" y="0"/>
                  </a:lnTo>
                </a:path>
              </a:pathLst>
            </a:custGeom>
            <a:pattFill prst="pct75">
              <a:fgClr>
                <a:srgbClr val="FFFF00"/>
              </a:fgClr>
              <a:bgClr>
                <a:schemeClr val="tx1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45720" tIns="27432" rIns="45720" bIns="27432" anchor="ctr"/>
            <a:lstStyle/>
            <a:p>
              <a:endParaRPr lang="en-US"/>
            </a:p>
          </p:txBody>
        </p:sp>
        <p:sp>
          <p:nvSpPr>
            <p:cNvPr id="26" name="Freeform 25" descr="75%"/>
            <p:cNvSpPr>
              <a:spLocks/>
            </p:cNvSpPr>
            <p:nvPr/>
          </p:nvSpPr>
          <p:spPr bwMode="auto">
            <a:xfrm>
              <a:off x="1854200" y="4351337"/>
              <a:ext cx="482600" cy="228600"/>
            </a:xfrm>
            <a:custGeom>
              <a:avLst/>
              <a:gdLst>
                <a:gd name="T0" fmla="*/ 0 w 304"/>
                <a:gd name="T1" fmla="*/ 0 h 144"/>
                <a:gd name="T2" fmla="*/ 215900 w 304"/>
                <a:gd name="T3" fmla="*/ 44450 h 144"/>
                <a:gd name="T4" fmla="*/ 482600 w 304"/>
                <a:gd name="T5" fmla="*/ 69850 h 144"/>
                <a:gd name="T6" fmla="*/ 438150 w 304"/>
                <a:gd name="T7" fmla="*/ 165100 h 144"/>
                <a:gd name="T8" fmla="*/ 311150 w 304"/>
                <a:gd name="T9" fmla="*/ 165100 h 144"/>
                <a:gd name="T10" fmla="*/ 215900 w 304"/>
                <a:gd name="T11" fmla="*/ 228600 h 144"/>
                <a:gd name="T12" fmla="*/ 101600 w 304"/>
                <a:gd name="T13" fmla="*/ 184150 h 144"/>
                <a:gd name="T14" fmla="*/ 6350 w 304"/>
                <a:gd name="T15" fmla="*/ 120650 h 144"/>
                <a:gd name="T16" fmla="*/ 0 w 304"/>
                <a:gd name="T17" fmla="*/ 0 h 14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4"/>
                <a:gd name="T28" fmla="*/ 0 h 144"/>
                <a:gd name="T29" fmla="*/ 304 w 304"/>
                <a:gd name="T30" fmla="*/ 144 h 14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4" h="144">
                  <a:moveTo>
                    <a:pt x="0" y="0"/>
                  </a:moveTo>
                  <a:lnTo>
                    <a:pt x="136" y="28"/>
                  </a:lnTo>
                  <a:lnTo>
                    <a:pt x="304" y="44"/>
                  </a:lnTo>
                  <a:lnTo>
                    <a:pt x="276" y="104"/>
                  </a:lnTo>
                  <a:lnTo>
                    <a:pt x="196" y="104"/>
                  </a:lnTo>
                  <a:lnTo>
                    <a:pt x="136" y="144"/>
                  </a:lnTo>
                  <a:lnTo>
                    <a:pt x="64" y="116"/>
                  </a:lnTo>
                  <a:lnTo>
                    <a:pt x="4" y="76"/>
                  </a:lnTo>
                  <a:lnTo>
                    <a:pt x="0" y="0"/>
                  </a:lnTo>
                  <a:close/>
                </a:path>
              </a:pathLst>
            </a:custGeom>
            <a:pattFill prst="pct75">
              <a:fgClr>
                <a:srgbClr val="FFFF00"/>
              </a:fgClr>
              <a:bgClr>
                <a:schemeClr val="tx1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45720" tIns="27432" rIns="45720" bIns="27432" anchor="ctr"/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4391025" y="3771900"/>
              <a:ext cx="679450" cy="723900"/>
            </a:xfrm>
            <a:custGeom>
              <a:avLst/>
              <a:gdLst>
                <a:gd name="T0" fmla="*/ 0 w 651"/>
                <a:gd name="T1" fmla="*/ 598488 h 377"/>
                <a:gd name="T2" fmla="*/ 545856 w 651"/>
                <a:gd name="T3" fmla="*/ 381000 h 377"/>
                <a:gd name="T4" fmla="*/ 679450 w 651"/>
                <a:gd name="T5" fmla="*/ 0 h 377"/>
                <a:gd name="T6" fmla="*/ 0 60000 65536"/>
                <a:gd name="T7" fmla="*/ 0 60000 65536"/>
                <a:gd name="T8" fmla="*/ 0 60000 65536"/>
                <a:gd name="T9" fmla="*/ 0 w 651"/>
                <a:gd name="T10" fmla="*/ 0 h 377"/>
                <a:gd name="T11" fmla="*/ 651 w 651"/>
                <a:gd name="T12" fmla="*/ 377 h 37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51" h="377">
                  <a:moveTo>
                    <a:pt x="0" y="377"/>
                  </a:moveTo>
                  <a:cubicBezTo>
                    <a:pt x="207" y="340"/>
                    <a:pt x="415" y="303"/>
                    <a:pt x="523" y="240"/>
                  </a:cubicBezTo>
                  <a:cubicBezTo>
                    <a:pt x="631" y="177"/>
                    <a:pt x="641" y="88"/>
                    <a:pt x="651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 lIns="45720" tIns="27432" rIns="45720" bIns="27432" anchor="ctr"/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 flipH="1">
              <a:off x="5394325" y="3808412"/>
              <a:ext cx="679450" cy="598488"/>
            </a:xfrm>
            <a:custGeom>
              <a:avLst/>
              <a:gdLst>
                <a:gd name="T0" fmla="*/ 0 w 651"/>
                <a:gd name="T1" fmla="*/ 598488 h 377"/>
                <a:gd name="T2" fmla="*/ 545856 w 651"/>
                <a:gd name="T3" fmla="*/ 381000 h 377"/>
                <a:gd name="T4" fmla="*/ 679450 w 651"/>
                <a:gd name="T5" fmla="*/ 0 h 377"/>
                <a:gd name="T6" fmla="*/ 0 60000 65536"/>
                <a:gd name="T7" fmla="*/ 0 60000 65536"/>
                <a:gd name="T8" fmla="*/ 0 60000 65536"/>
                <a:gd name="T9" fmla="*/ 0 w 651"/>
                <a:gd name="T10" fmla="*/ 0 h 377"/>
                <a:gd name="T11" fmla="*/ 651 w 651"/>
                <a:gd name="T12" fmla="*/ 377 h 37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51" h="377">
                  <a:moveTo>
                    <a:pt x="0" y="377"/>
                  </a:moveTo>
                  <a:cubicBezTo>
                    <a:pt x="207" y="340"/>
                    <a:pt x="415" y="303"/>
                    <a:pt x="523" y="240"/>
                  </a:cubicBezTo>
                  <a:cubicBezTo>
                    <a:pt x="631" y="177"/>
                    <a:pt x="641" y="88"/>
                    <a:pt x="651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 lIns="45720" tIns="27432" rIns="45720" bIns="27432" anchor="ctr"/>
            <a:lstStyle/>
            <a:p>
              <a:endParaRPr lang="en-US"/>
            </a:p>
          </p:txBody>
        </p:sp>
        <p:sp>
          <p:nvSpPr>
            <p:cNvPr id="29" name="Text Box 28"/>
            <p:cNvSpPr txBox="1">
              <a:spLocks noChangeArrowheads="1"/>
            </p:cNvSpPr>
            <p:nvPr/>
          </p:nvSpPr>
          <p:spPr bwMode="auto">
            <a:xfrm>
              <a:off x="1825625" y="3402568"/>
              <a:ext cx="3978974" cy="33239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45720" tIns="27432" rIns="45720" bIns="27432">
              <a:spAutoFit/>
            </a:bodyPr>
            <a:lstStyle/>
            <a:p>
              <a:r>
                <a:rPr lang="en-US" sz="1800"/>
                <a:t>Would we image all three channel sands?</a:t>
              </a:r>
            </a:p>
          </p:txBody>
        </p:sp>
        <p:sp>
          <p:nvSpPr>
            <p:cNvPr id="30" name="Freeform 29" descr="Dark horizontal"/>
            <p:cNvSpPr>
              <a:spLocks/>
            </p:cNvSpPr>
            <p:nvPr/>
          </p:nvSpPr>
          <p:spPr bwMode="auto">
            <a:xfrm>
              <a:off x="665163" y="4092575"/>
              <a:ext cx="7872412" cy="1389062"/>
            </a:xfrm>
            <a:custGeom>
              <a:avLst/>
              <a:gdLst>
                <a:gd name="T0" fmla="*/ 0 w 4959"/>
                <a:gd name="T1" fmla="*/ 0 h 875"/>
                <a:gd name="T2" fmla="*/ 0 w 4959"/>
                <a:gd name="T3" fmla="*/ 1389062 h 875"/>
                <a:gd name="T4" fmla="*/ 7872412 w 4959"/>
                <a:gd name="T5" fmla="*/ 1389062 h 875"/>
                <a:gd name="T6" fmla="*/ 7872412 w 4959"/>
                <a:gd name="T7" fmla="*/ 320675 h 875"/>
                <a:gd name="T8" fmla="*/ 7332662 w 4959"/>
                <a:gd name="T9" fmla="*/ 344487 h 875"/>
                <a:gd name="T10" fmla="*/ 7092950 w 4959"/>
                <a:gd name="T11" fmla="*/ 423862 h 875"/>
                <a:gd name="T12" fmla="*/ 6897687 w 4959"/>
                <a:gd name="T13" fmla="*/ 573087 h 875"/>
                <a:gd name="T14" fmla="*/ 6691312 w 4959"/>
                <a:gd name="T15" fmla="*/ 676275 h 875"/>
                <a:gd name="T16" fmla="*/ 6426200 w 4959"/>
                <a:gd name="T17" fmla="*/ 630237 h 875"/>
                <a:gd name="T18" fmla="*/ 6173787 w 4959"/>
                <a:gd name="T19" fmla="*/ 630237 h 875"/>
                <a:gd name="T20" fmla="*/ 5932487 w 4959"/>
                <a:gd name="T21" fmla="*/ 735012 h 875"/>
                <a:gd name="T22" fmla="*/ 5738812 w 4959"/>
                <a:gd name="T23" fmla="*/ 803275 h 875"/>
                <a:gd name="T24" fmla="*/ 5440362 w 4959"/>
                <a:gd name="T25" fmla="*/ 665162 h 875"/>
                <a:gd name="T26" fmla="*/ 5072062 w 4959"/>
                <a:gd name="T27" fmla="*/ 412750 h 875"/>
                <a:gd name="T28" fmla="*/ 4624387 w 4959"/>
                <a:gd name="T29" fmla="*/ 458787 h 875"/>
                <a:gd name="T30" fmla="*/ 4073525 w 4959"/>
                <a:gd name="T31" fmla="*/ 458787 h 875"/>
                <a:gd name="T32" fmla="*/ 4005262 w 4959"/>
                <a:gd name="T33" fmla="*/ 458787 h 875"/>
                <a:gd name="T34" fmla="*/ 3913187 w 4959"/>
                <a:gd name="T35" fmla="*/ 608012 h 875"/>
                <a:gd name="T36" fmla="*/ 3798887 w 4959"/>
                <a:gd name="T37" fmla="*/ 711200 h 875"/>
                <a:gd name="T38" fmla="*/ 3603625 w 4959"/>
                <a:gd name="T39" fmla="*/ 665162 h 875"/>
                <a:gd name="T40" fmla="*/ 3397250 w 4959"/>
                <a:gd name="T41" fmla="*/ 665162 h 875"/>
                <a:gd name="T42" fmla="*/ 3328987 w 4959"/>
                <a:gd name="T43" fmla="*/ 711200 h 875"/>
                <a:gd name="T44" fmla="*/ 3121025 w 4959"/>
                <a:gd name="T45" fmla="*/ 642937 h 875"/>
                <a:gd name="T46" fmla="*/ 2927350 w 4959"/>
                <a:gd name="T47" fmla="*/ 469900 h 875"/>
                <a:gd name="T48" fmla="*/ 2686050 w 4959"/>
                <a:gd name="T49" fmla="*/ 423862 h 875"/>
                <a:gd name="T50" fmla="*/ 1755775 w 4959"/>
                <a:gd name="T51" fmla="*/ 333375 h 875"/>
                <a:gd name="T52" fmla="*/ 1652587 w 4959"/>
                <a:gd name="T53" fmla="*/ 333375 h 875"/>
                <a:gd name="T54" fmla="*/ 1573212 w 4959"/>
                <a:gd name="T55" fmla="*/ 390525 h 875"/>
                <a:gd name="T56" fmla="*/ 1457325 w 4959"/>
                <a:gd name="T57" fmla="*/ 390525 h 875"/>
                <a:gd name="T58" fmla="*/ 1365250 w 4959"/>
                <a:gd name="T59" fmla="*/ 482600 h 875"/>
                <a:gd name="T60" fmla="*/ 1193800 w 4959"/>
                <a:gd name="T61" fmla="*/ 366712 h 875"/>
                <a:gd name="T62" fmla="*/ 1193800 w 4959"/>
                <a:gd name="T63" fmla="*/ 263525 h 875"/>
                <a:gd name="T64" fmla="*/ 757237 w 4959"/>
                <a:gd name="T65" fmla="*/ 184150 h 875"/>
                <a:gd name="T66" fmla="*/ 80962 w 4959"/>
                <a:gd name="T67" fmla="*/ 11112 h 87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4959"/>
                <a:gd name="T103" fmla="*/ 0 h 875"/>
                <a:gd name="T104" fmla="*/ 4959 w 4959"/>
                <a:gd name="T105" fmla="*/ 875 h 875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4959" h="875">
                  <a:moveTo>
                    <a:pt x="0" y="0"/>
                  </a:moveTo>
                  <a:lnTo>
                    <a:pt x="0" y="875"/>
                  </a:lnTo>
                  <a:lnTo>
                    <a:pt x="4959" y="875"/>
                  </a:lnTo>
                  <a:lnTo>
                    <a:pt x="4959" y="202"/>
                  </a:lnTo>
                  <a:lnTo>
                    <a:pt x="4619" y="217"/>
                  </a:lnTo>
                  <a:lnTo>
                    <a:pt x="4468" y="267"/>
                  </a:lnTo>
                  <a:lnTo>
                    <a:pt x="4345" y="361"/>
                  </a:lnTo>
                  <a:lnTo>
                    <a:pt x="4215" y="426"/>
                  </a:lnTo>
                  <a:lnTo>
                    <a:pt x="4048" y="397"/>
                  </a:lnTo>
                  <a:lnTo>
                    <a:pt x="3889" y="397"/>
                  </a:lnTo>
                  <a:lnTo>
                    <a:pt x="3737" y="463"/>
                  </a:lnTo>
                  <a:lnTo>
                    <a:pt x="3615" y="506"/>
                  </a:lnTo>
                  <a:lnTo>
                    <a:pt x="3427" y="419"/>
                  </a:lnTo>
                  <a:lnTo>
                    <a:pt x="3195" y="260"/>
                  </a:lnTo>
                  <a:lnTo>
                    <a:pt x="2913" y="289"/>
                  </a:lnTo>
                  <a:lnTo>
                    <a:pt x="2566" y="289"/>
                  </a:lnTo>
                  <a:lnTo>
                    <a:pt x="2523" y="289"/>
                  </a:lnTo>
                  <a:lnTo>
                    <a:pt x="2465" y="383"/>
                  </a:lnTo>
                  <a:lnTo>
                    <a:pt x="2393" y="448"/>
                  </a:lnTo>
                  <a:lnTo>
                    <a:pt x="2270" y="419"/>
                  </a:lnTo>
                  <a:lnTo>
                    <a:pt x="2140" y="419"/>
                  </a:lnTo>
                  <a:lnTo>
                    <a:pt x="2097" y="448"/>
                  </a:lnTo>
                  <a:lnTo>
                    <a:pt x="1966" y="405"/>
                  </a:lnTo>
                  <a:lnTo>
                    <a:pt x="1844" y="296"/>
                  </a:lnTo>
                  <a:lnTo>
                    <a:pt x="1692" y="267"/>
                  </a:lnTo>
                  <a:lnTo>
                    <a:pt x="1106" y="210"/>
                  </a:lnTo>
                  <a:lnTo>
                    <a:pt x="1041" y="210"/>
                  </a:lnTo>
                  <a:lnTo>
                    <a:pt x="991" y="246"/>
                  </a:lnTo>
                  <a:lnTo>
                    <a:pt x="918" y="246"/>
                  </a:lnTo>
                  <a:lnTo>
                    <a:pt x="860" y="304"/>
                  </a:lnTo>
                  <a:lnTo>
                    <a:pt x="752" y="231"/>
                  </a:lnTo>
                  <a:lnTo>
                    <a:pt x="752" y="166"/>
                  </a:lnTo>
                  <a:lnTo>
                    <a:pt x="477" y="116"/>
                  </a:lnTo>
                  <a:lnTo>
                    <a:pt x="51" y="7"/>
                  </a:lnTo>
                </a:path>
              </a:pathLst>
            </a:custGeom>
            <a:pattFill prst="dkHorz">
              <a:fgClr>
                <a:srgbClr val="CD9A67"/>
              </a:fgClr>
              <a:bgClr>
                <a:schemeClr val="tx1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45720" tIns="27432" rIns="45720" bIns="27432" anchor="ctr"/>
            <a:lstStyle/>
            <a:p>
              <a:endParaRPr lang="en-US"/>
            </a:p>
          </p:txBody>
        </p:sp>
      </p:grpSp>
      <p:sp>
        <p:nvSpPr>
          <p:cNvPr id="33" name="Footer Placeholder 3"/>
          <p:cNvSpPr txBox="1">
            <a:spLocks/>
          </p:cNvSpPr>
          <p:nvPr/>
        </p:nvSpPr>
        <p:spPr>
          <a:xfrm>
            <a:off x="0" y="5468779"/>
            <a:ext cx="4114800" cy="24622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Schroeder</a:t>
            </a:r>
            <a:r>
              <a:rPr kumimoji="0" lang="en-US" sz="1000" b="0" i="1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(2004) Courtesy of ExxonMobil</a:t>
            </a:r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2"/>
          <p:cNvGraphicFramePr>
            <a:graphicFrameLocks noChangeAspect="1"/>
          </p:cNvGraphicFramePr>
          <p:nvPr/>
        </p:nvGraphicFramePr>
        <p:xfrm>
          <a:off x="1600200" y="2025650"/>
          <a:ext cx="5867400" cy="1365250"/>
        </p:xfrm>
        <a:graphic>
          <a:graphicData uri="http://schemas.openxmlformats.org/presentationml/2006/ole">
            <p:oleObj spid="_x0000_s88066" name="Document" r:id="rId3" imgW="5917692" imgH="5782056" progId="Word.Document.8">
              <p:embed/>
            </p:oleObj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F2A387-2714-4BF1-94C0-87ADEFC08C47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Lateral Resolution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5468779"/>
            <a:ext cx="193033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</a:rPr>
              <a:t>Neidell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</a:rPr>
              <a:t> &amp;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</a:rPr>
              <a:t>Poggiaglioimi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</a:rPr>
              <a:t> (1977)</a:t>
            </a:r>
            <a:endParaRPr lang="en-US" sz="1000" i="1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968375" y="960438"/>
            <a:ext cx="7239000" cy="752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en-US" sz="2000" dirty="0"/>
              <a:t>What is the minimum horizontal distance between two subsurface features such that we can tell them apart seismically?</a:t>
            </a: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600200" y="3162300"/>
          <a:ext cx="5867400" cy="2178050"/>
        </p:xfrm>
        <a:graphic>
          <a:graphicData uri="http://schemas.openxmlformats.org/presentationml/2006/ole">
            <p:oleObj spid="_x0000_s88067" name="Document" r:id="rId4" imgW="5929527" imgH="5791624" progId="Word.Document.8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F2A387-2714-4BF1-94C0-87ADEFC08C47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The Fresnel Zone</a:t>
            </a:r>
            <a:endParaRPr 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07975" y="1060450"/>
            <a:ext cx="4714875" cy="2393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4950" indent="-234950">
              <a:lnSpc>
                <a:spcPct val="105000"/>
              </a:lnSpc>
              <a:spcBef>
                <a:spcPct val="50000"/>
              </a:spcBef>
              <a:buFontTx/>
              <a:buChar char="•"/>
            </a:pPr>
            <a:r>
              <a:rPr lang="en-US" dirty="0"/>
              <a:t>An event observed at a detector is reflected from a zone of points</a:t>
            </a:r>
          </a:p>
          <a:p>
            <a:pPr marL="234950" indent="-234950">
              <a:lnSpc>
                <a:spcPct val="105000"/>
              </a:lnSpc>
              <a:spcBef>
                <a:spcPct val="50000"/>
              </a:spcBef>
              <a:buFontTx/>
              <a:buChar char="•"/>
            </a:pPr>
            <a:r>
              <a:rPr lang="en-US" dirty="0"/>
              <a:t>The </a:t>
            </a:r>
            <a:r>
              <a:rPr lang="en-US" dirty="0" err="1"/>
              <a:t>raypaths</a:t>
            </a:r>
            <a:r>
              <a:rPr lang="en-US" dirty="0"/>
              <a:t> from source to detector which differ in length by less than a quarter wavelength can  interfere constructively</a:t>
            </a:r>
          </a:p>
          <a:p>
            <a:pPr marL="234950" indent="-234950">
              <a:lnSpc>
                <a:spcPct val="105000"/>
              </a:lnSpc>
              <a:spcBef>
                <a:spcPct val="50000"/>
              </a:spcBef>
              <a:buFontTx/>
              <a:buChar char="•"/>
            </a:pPr>
            <a:r>
              <a:rPr lang="en-US" dirty="0"/>
              <a:t>The portion of the reflector from which they add constructively is the Fresnel zone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368300" y="4076700"/>
            <a:ext cx="7874000" cy="1091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4950" indent="-234950">
              <a:lnSpc>
                <a:spcPct val="105000"/>
              </a:lnSpc>
              <a:spcBef>
                <a:spcPct val="50000"/>
              </a:spcBef>
              <a:buFontTx/>
              <a:buChar char="•"/>
            </a:pPr>
            <a:r>
              <a:rPr lang="en-US" dirty="0"/>
              <a:t>Changes that occur within this zone are difficult to resolve</a:t>
            </a:r>
          </a:p>
          <a:p>
            <a:pPr marL="234950" indent="-234950">
              <a:lnSpc>
                <a:spcPct val="105000"/>
              </a:lnSpc>
              <a:spcBef>
                <a:spcPct val="50000"/>
              </a:spcBef>
              <a:buFontTx/>
              <a:buChar char="•"/>
            </a:pPr>
            <a:r>
              <a:rPr lang="en-US" dirty="0"/>
              <a:t>The size of the Fresnel zone depends upon the </a:t>
            </a:r>
            <a:r>
              <a:rPr lang="en-US" dirty="0" smtClean="0"/>
              <a:t>length and shape of </a:t>
            </a:r>
            <a:r>
              <a:rPr lang="en-US" dirty="0"/>
              <a:t>the </a:t>
            </a:r>
            <a:r>
              <a:rPr lang="en-US" dirty="0" smtClean="0"/>
              <a:t>wavelet and </a:t>
            </a:r>
            <a:r>
              <a:rPr lang="en-US" dirty="0"/>
              <a:t>the depth of the reflector</a:t>
            </a:r>
          </a:p>
        </p:txBody>
      </p:sp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2" cstate="print"/>
          <a:srcRect t="13288"/>
          <a:stretch>
            <a:fillRect/>
          </a:stretch>
        </p:blipFill>
        <p:spPr bwMode="auto">
          <a:xfrm>
            <a:off x="5321300" y="1028700"/>
            <a:ext cx="3441700" cy="2487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0" y="5468779"/>
            <a:ext cx="4114800" cy="24622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Schroeder</a:t>
            </a:r>
            <a:r>
              <a:rPr kumimoji="0" lang="en-US" sz="1000" b="0" i="1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(2004) Courtesy of ExxonMobil</a:t>
            </a:r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F2A387-2714-4BF1-94C0-87ADEFC08C47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Migration Reduces Lateral Smearing</a:t>
            </a:r>
            <a:endParaRPr lang="en-US" dirty="0"/>
          </a:p>
        </p:txBody>
      </p:sp>
      <p:sp>
        <p:nvSpPr>
          <p:cNvPr id="4" name="Footer Placeholder 3"/>
          <p:cNvSpPr txBox="1">
            <a:spLocks/>
          </p:cNvSpPr>
          <p:nvPr/>
        </p:nvSpPr>
        <p:spPr>
          <a:xfrm>
            <a:off x="0" y="5468779"/>
            <a:ext cx="4114800" cy="24622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Schroeder</a:t>
            </a:r>
            <a:r>
              <a:rPr kumimoji="0" lang="en-US" sz="1000" b="0" i="1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(2004) Courtesy of ExxonMobil</a:t>
            </a:r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04800" y="952500"/>
            <a:ext cx="8561285" cy="4513262"/>
            <a:chOff x="217590" y="647700"/>
            <a:chExt cx="8561285" cy="4970462"/>
          </a:xfrm>
        </p:grpSpPr>
        <p:pic>
          <p:nvPicPr>
            <p:cNvPr id="5" name="Picture 4" descr="image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073275" y="4041775"/>
              <a:ext cx="6705600" cy="1576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5" descr="zero_offset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073275" y="2414587"/>
              <a:ext cx="6705600" cy="1425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model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073275" y="647700"/>
              <a:ext cx="6705600" cy="157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4892675" y="2705100"/>
              <a:ext cx="2133600" cy="0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Text Box 11"/>
            <p:cNvSpPr txBox="1">
              <a:spLocks noChangeArrowheads="1"/>
            </p:cNvSpPr>
            <p:nvPr/>
          </p:nvSpPr>
          <p:spPr bwMode="auto">
            <a:xfrm>
              <a:off x="5529263" y="2259012"/>
              <a:ext cx="776175" cy="369332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800 m</a:t>
              </a:r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217590" y="1019175"/>
              <a:ext cx="1915909" cy="83099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400"/>
                <a:t>Ideal / Model</a:t>
              </a:r>
            </a:p>
            <a:p>
              <a:pPr algn="ctr"/>
              <a:r>
                <a:rPr lang="en-US" sz="2400"/>
                <a:t>Response</a:t>
              </a:r>
            </a:p>
          </p:txBody>
        </p:sp>
        <p:sp>
          <p:nvSpPr>
            <p:cNvPr id="11" name="Text Box 10"/>
            <p:cNvSpPr txBox="1">
              <a:spLocks noChangeArrowheads="1"/>
            </p:cNvSpPr>
            <p:nvPr/>
          </p:nvSpPr>
          <p:spPr bwMode="auto">
            <a:xfrm>
              <a:off x="331755" y="4376737"/>
              <a:ext cx="1687578" cy="83099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400"/>
                <a:t>Image After</a:t>
              </a:r>
            </a:p>
            <a:p>
              <a:pPr algn="ctr"/>
              <a:r>
                <a:rPr lang="en-US" sz="2400"/>
                <a:t>Migration</a:t>
              </a:r>
            </a:p>
          </p:txBody>
        </p:sp>
        <p:sp>
          <p:nvSpPr>
            <p:cNvPr id="12" name="Text Box 9"/>
            <p:cNvSpPr txBox="1">
              <a:spLocks noChangeArrowheads="1"/>
            </p:cNvSpPr>
            <p:nvPr/>
          </p:nvSpPr>
          <p:spPr bwMode="auto">
            <a:xfrm>
              <a:off x="236833" y="2776537"/>
              <a:ext cx="1875835" cy="83099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400"/>
                <a:t>Stack</a:t>
              </a:r>
            </a:p>
            <a:p>
              <a:pPr algn="ctr"/>
              <a:r>
                <a:rPr lang="en-US" sz="2400"/>
                <a:t>No Migration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F2A387-2714-4BF1-94C0-87ADEFC08C47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Good Migration Enhances Resolution </a:t>
            </a:r>
            <a:endParaRPr lang="en-US" dirty="0"/>
          </a:p>
        </p:txBody>
      </p:sp>
      <p:sp>
        <p:nvSpPr>
          <p:cNvPr id="4" name="Footer Placeholder 3"/>
          <p:cNvSpPr txBox="1">
            <a:spLocks/>
          </p:cNvSpPr>
          <p:nvPr/>
        </p:nvSpPr>
        <p:spPr>
          <a:xfrm>
            <a:off x="0" y="5468779"/>
            <a:ext cx="4114800" cy="24622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Schroeder</a:t>
            </a:r>
            <a:r>
              <a:rPr kumimoji="0" lang="en-US" sz="1000" b="0" i="1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(2004) Courtesy of ExxonMobil</a:t>
            </a:r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3925" y="1109663"/>
            <a:ext cx="3556000" cy="3805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4913" y="1106488"/>
            <a:ext cx="3482975" cy="3810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286730" y="4991100"/>
            <a:ext cx="266412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/>
              <a:t>Standard Migration</a:t>
            </a:r>
          </a:p>
        </p:txBody>
      </p:sp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5331680" y="4991100"/>
            <a:ext cx="26693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High-end Migration</a:t>
            </a:r>
          </a:p>
        </p:txBody>
      </p:sp>
      <p:sp>
        <p:nvSpPr>
          <p:cNvPr id="9" name="Line 30"/>
          <p:cNvSpPr>
            <a:spLocks noChangeShapeType="1"/>
          </p:cNvSpPr>
          <p:nvPr/>
        </p:nvSpPr>
        <p:spPr bwMode="auto">
          <a:xfrm>
            <a:off x="1701800" y="950913"/>
            <a:ext cx="127000" cy="688975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0" name="Line 31"/>
          <p:cNvSpPr>
            <a:spLocks noChangeShapeType="1"/>
          </p:cNvSpPr>
          <p:nvPr/>
        </p:nvSpPr>
        <p:spPr bwMode="auto">
          <a:xfrm>
            <a:off x="5824538" y="890588"/>
            <a:ext cx="127000" cy="688975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F2A387-2714-4BF1-94C0-87ADEFC08C47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Fresnel Zone Equations</a:t>
            </a:r>
            <a:endParaRPr lang="en-US" dirty="0"/>
          </a:p>
        </p:txBody>
      </p:sp>
      <p:sp>
        <p:nvSpPr>
          <p:cNvPr id="4" name="Footer Placeholder 3"/>
          <p:cNvSpPr txBox="1">
            <a:spLocks/>
          </p:cNvSpPr>
          <p:nvPr/>
        </p:nvSpPr>
        <p:spPr>
          <a:xfrm>
            <a:off x="0" y="5468779"/>
            <a:ext cx="4114800" cy="24622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Schroeder</a:t>
            </a:r>
            <a:r>
              <a:rPr kumimoji="0" lang="en-US" sz="1000" b="0" i="1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(2004) Courtesy of ExxonMobil</a:t>
            </a:r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2743200" y="2857500"/>
            <a:ext cx="3604641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15000"/>
              </a:spcBef>
            </a:pPr>
            <a:r>
              <a:rPr lang="en-US" sz="2400" dirty="0"/>
              <a:t>where:</a:t>
            </a:r>
          </a:p>
          <a:p>
            <a:pPr>
              <a:spcBef>
                <a:spcPct val="15000"/>
              </a:spcBef>
            </a:pPr>
            <a:r>
              <a:rPr lang="en-US" sz="2400" dirty="0"/>
              <a:t>  </a:t>
            </a:r>
            <a:r>
              <a:rPr lang="en-US" sz="2400" dirty="0" smtClean="0"/>
              <a:t> </a:t>
            </a:r>
            <a:r>
              <a:rPr lang="en-US" sz="2400" dirty="0" err="1" smtClean="0"/>
              <a:t>F</a:t>
            </a:r>
            <a:r>
              <a:rPr lang="en-US" sz="2400" baseline="-25000" dirty="0" err="1" smtClean="0"/>
              <a:t>d</a:t>
            </a:r>
            <a:r>
              <a:rPr lang="en-US" sz="2400" dirty="0" smtClean="0"/>
              <a:t>     =  </a:t>
            </a:r>
            <a:r>
              <a:rPr lang="en-US" sz="2400" dirty="0"/>
              <a:t>Fresnel Diameter</a:t>
            </a:r>
          </a:p>
          <a:p>
            <a:pPr>
              <a:spcBef>
                <a:spcPct val="15000"/>
              </a:spcBef>
            </a:pPr>
            <a:r>
              <a:rPr lang="en-US" sz="2400" dirty="0"/>
              <a:t>   </a:t>
            </a:r>
            <a:r>
              <a:rPr lang="en-US" sz="2400" dirty="0" err="1"/>
              <a:t>V</a:t>
            </a:r>
            <a:r>
              <a:rPr lang="en-US" sz="2400" baseline="-25000" dirty="0" err="1"/>
              <a:t>avg</a:t>
            </a:r>
            <a:r>
              <a:rPr lang="en-US" sz="2400" dirty="0"/>
              <a:t>  = Average Velocity</a:t>
            </a:r>
          </a:p>
          <a:p>
            <a:pPr>
              <a:spcBef>
                <a:spcPct val="15000"/>
              </a:spcBef>
            </a:pPr>
            <a:r>
              <a:rPr lang="en-US" sz="2400" dirty="0"/>
              <a:t>   T  </a:t>
            </a:r>
            <a:r>
              <a:rPr lang="en-US" sz="2400" dirty="0" smtClean="0"/>
              <a:t>    = </a:t>
            </a:r>
            <a:r>
              <a:rPr lang="en-US" sz="2400" dirty="0"/>
              <a:t>Time </a:t>
            </a:r>
          </a:p>
          <a:p>
            <a:pPr>
              <a:spcBef>
                <a:spcPct val="15000"/>
              </a:spcBef>
            </a:pPr>
            <a:r>
              <a:rPr lang="en-US" sz="2400" dirty="0"/>
              <a:t>   F  </a:t>
            </a:r>
            <a:r>
              <a:rPr lang="en-US" sz="2400" dirty="0" smtClean="0"/>
              <a:t>    =  </a:t>
            </a:r>
            <a:r>
              <a:rPr lang="en-US" sz="2400" dirty="0"/>
              <a:t>Frequency of Pulse</a:t>
            </a:r>
          </a:p>
          <a:p>
            <a:pPr>
              <a:spcBef>
                <a:spcPct val="15000"/>
              </a:spcBef>
            </a:pPr>
            <a:r>
              <a:rPr lang="el-GR" sz="2400" dirty="0"/>
              <a:t>    </a:t>
            </a:r>
            <a:r>
              <a:rPr lang="el-GR" sz="2400" dirty="0" smtClean="0"/>
              <a:t>λ</a:t>
            </a:r>
            <a:r>
              <a:rPr lang="en-US" sz="2400" baseline="-25000" dirty="0" smtClean="0"/>
              <a:t>d</a:t>
            </a:r>
            <a:r>
              <a:rPr lang="en-US" sz="2400" dirty="0" smtClean="0">
                <a:cs typeface="Tahoma" pitchFamily="34" charset="0"/>
              </a:rPr>
              <a:t>    =  </a:t>
            </a:r>
            <a:r>
              <a:rPr lang="en-US" sz="2400" dirty="0">
                <a:cs typeface="Tahoma" pitchFamily="34" charset="0"/>
              </a:rPr>
              <a:t>Wavelength</a:t>
            </a:r>
          </a:p>
        </p:txBody>
      </p:sp>
      <p:grpSp>
        <p:nvGrpSpPr>
          <p:cNvPr id="10" name="Group 15"/>
          <p:cNvGrpSpPr/>
          <p:nvPr/>
        </p:nvGrpSpPr>
        <p:grpSpPr>
          <a:xfrm>
            <a:off x="5099679" y="1181100"/>
            <a:ext cx="3178755" cy="1231245"/>
            <a:chOff x="5099679" y="1311275"/>
            <a:chExt cx="3178755" cy="1231245"/>
          </a:xfrm>
        </p:grpSpPr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5672368" y="1311275"/>
              <a:ext cx="203337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u="sng"/>
                <a:t>Post-Migration</a:t>
              </a:r>
            </a:p>
          </p:txBody>
        </p:sp>
        <p:sp>
          <p:nvSpPr>
            <p:cNvPr id="8" name="Text Box 8"/>
            <p:cNvSpPr txBox="1">
              <a:spLocks noChangeArrowheads="1"/>
            </p:cNvSpPr>
            <p:nvPr/>
          </p:nvSpPr>
          <p:spPr bwMode="auto">
            <a:xfrm>
              <a:off x="5099679" y="2019300"/>
              <a:ext cx="3178755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dirty="0" err="1"/>
                <a:t>F</a:t>
              </a:r>
              <a:r>
                <a:rPr lang="en-US" sz="2800" baseline="-25000" dirty="0" err="1"/>
                <a:t>d</a:t>
              </a:r>
              <a:r>
                <a:rPr lang="en-US" sz="2800" dirty="0"/>
                <a:t> = </a:t>
              </a:r>
              <a:r>
                <a:rPr lang="el-GR" sz="2800" dirty="0" smtClean="0"/>
                <a:t>λ</a:t>
              </a:r>
              <a:r>
                <a:rPr lang="en-US" sz="2800" baseline="-25000" dirty="0" smtClean="0"/>
                <a:t>d</a:t>
              </a:r>
              <a:r>
                <a:rPr lang="el-GR" sz="2800" dirty="0" smtClean="0">
                  <a:cs typeface="Tahoma" pitchFamily="34" charset="0"/>
                </a:rPr>
                <a:t> </a:t>
              </a:r>
              <a:r>
                <a:rPr lang="en-US" sz="2800" dirty="0">
                  <a:cs typeface="Tahoma" pitchFamily="34" charset="0"/>
                </a:rPr>
                <a:t>/4  =  </a:t>
              </a:r>
              <a:r>
                <a:rPr lang="en-US" sz="2800" dirty="0" err="1">
                  <a:cs typeface="Tahoma" pitchFamily="34" charset="0"/>
                </a:rPr>
                <a:t>V</a:t>
              </a:r>
              <a:r>
                <a:rPr lang="en-US" sz="2800" baseline="-25000" dirty="0" err="1">
                  <a:cs typeface="Tahoma" pitchFamily="34" charset="0"/>
                </a:rPr>
                <a:t>avg</a:t>
              </a:r>
              <a:r>
                <a:rPr lang="en-US" sz="2800" dirty="0">
                  <a:cs typeface="Tahoma" pitchFamily="34" charset="0"/>
                </a:rPr>
                <a:t> /4 F</a:t>
              </a:r>
            </a:p>
          </p:txBody>
        </p:sp>
      </p:grpSp>
      <p:grpSp>
        <p:nvGrpSpPr>
          <p:cNvPr id="14" name="Group 16"/>
          <p:cNvGrpSpPr/>
          <p:nvPr/>
        </p:nvGrpSpPr>
        <p:grpSpPr>
          <a:xfrm>
            <a:off x="1026154" y="1181100"/>
            <a:ext cx="2174246" cy="1252538"/>
            <a:chOff x="1026154" y="1311275"/>
            <a:chExt cx="2174246" cy="1252538"/>
          </a:xfrm>
        </p:grpSpPr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1155515" y="1311275"/>
              <a:ext cx="191552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u="sng"/>
                <a:t>Pre-Migration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1026154" y="2019300"/>
              <a:ext cx="2174246" cy="544513"/>
              <a:chOff x="1026154" y="2019300"/>
              <a:chExt cx="2174246" cy="544513"/>
            </a:xfrm>
          </p:grpSpPr>
          <p:sp>
            <p:nvSpPr>
              <p:cNvPr id="9" name="Text Box 10"/>
              <p:cNvSpPr txBox="1">
                <a:spLocks noChangeArrowheads="1"/>
              </p:cNvSpPr>
              <p:nvPr/>
            </p:nvSpPr>
            <p:spPr bwMode="auto">
              <a:xfrm>
                <a:off x="1026154" y="2019300"/>
                <a:ext cx="2031454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800"/>
                  <a:t>F</a:t>
                </a:r>
                <a:r>
                  <a:rPr lang="en-US" sz="2800" baseline="-25000"/>
                  <a:t>d</a:t>
                </a:r>
                <a:r>
                  <a:rPr lang="en-US" sz="2800"/>
                  <a:t> = V</a:t>
                </a:r>
                <a:r>
                  <a:rPr lang="en-US" sz="2800" baseline="-25000"/>
                  <a:t>avg</a:t>
                </a:r>
                <a:r>
                  <a:rPr lang="en-US" sz="2800"/>
                  <a:t>   T/F</a:t>
                </a:r>
              </a:p>
            </p:txBody>
          </p:sp>
          <p:grpSp>
            <p:nvGrpSpPr>
              <p:cNvPr id="16" name="Group 12"/>
              <p:cNvGrpSpPr>
                <a:grpSpLocks/>
              </p:cNvGrpSpPr>
              <p:nvPr/>
            </p:nvGrpSpPr>
            <p:grpSpPr bwMode="auto">
              <a:xfrm>
                <a:off x="2257425" y="2047875"/>
                <a:ext cx="942975" cy="515938"/>
                <a:chOff x="1690" y="1526"/>
                <a:chExt cx="444" cy="214"/>
              </a:xfrm>
            </p:grpSpPr>
            <p:sp>
              <p:nvSpPr>
                <p:cNvPr id="11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1714" y="1535"/>
                  <a:ext cx="60" cy="205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" name="Line 14"/>
                <p:cNvSpPr>
                  <a:spLocks noChangeShapeType="1"/>
                </p:cNvSpPr>
                <p:nvPr/>
              </p:nvSpPr>
              <p:spPr bwMode="auto">
                <a:xfrm flipH="1" flipV="1">
                  <a:off x="1690" y="1669"/>
                  <a:ext cx="22" cy="65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" name="Line 15"/>
                <p:cNvSpPr>
                  <a:spLocks noChangeShapeType="1"/>
                </p:cNvSpPr>
                <p:nvPr/>
              </p:nvSpPr>
              <p:spPr bwMode="auto">
                <a:xfrm>
                  <a:off x="1774" y="1526"/>
                  <a:ext cx="36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F2A387-2714-4BF1-94C0-87ADEFC08C47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Typical Lateral Resolution</a:t>
            </a:r>
            <a:endParaRPr lang="en-US" dirty="0"/>
          </a:p>
        </p:txBody>
      </p:sp>
      <p:sp>
        <p:nvSpPr>
          <p:cNvPr id="4" name="Footer Placeholder 3"/>
          <p:cNvSpPr txBox="1">
            <a:spLocks/>
          </p:cNvSpPr>
          <p:nvPr/>
        </p:nvSpPr>
        <p:spPr>
          <a:xfrm>
            <a:off x="0" y="5468779"/>
            <a:ext cx="4114800" cy="24622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Schroeder</a:t>
            </a:r>
            <a:r>
              <a:rPr kumimoji="0" lang="en-US" sz="1000" b="0" i="1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(2004) Courtesy of ExxonMobil</a:t>
            </a:r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Rectangle 6"/>
          <p:cNvSpPr txBox="1">
            <a:spLocks noChangeArrowheads="1"/>
          </p:cNvSpPr>
          <p:nvPr/>
        </p:nvSpPr>
        <p:spPr>
          <a:xfrm>
            <a:off x="808038" y="876300"/>
            <a:ext cx="4572000" cy="209288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ct val="1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ＭＳ Ｐゴシック" pitchFamily="34" charset="-128"/>
                <a:cs typeface="+mn-cs"/>
              </a:rPr>
              <a:t>Shallow Event</a:t>
            </a:r>
          </a:p>
          <a:p>
            <a:pPr marL="742950" marR="0" lvl="1" indent="-285750" algn="l" defTabSz="914400" rtl="0" eaLnBrk="1" fontAlgn="auto" latinLnBrk="0" hangingPunct="1">
              <a:lnSpc>
                <a:spcPct val="110000"/>
              </a:lnSpc>
              <a:spcBef>
                <a:spcPct val="1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ＭＳ Ｐゴシック" pitchFamily="34" charset="-128"/>
                <a:cs typeface="+mn-cs"/>
              </a:rPr>
              <a:t>Time = </a:t>
            </a: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ＭＳ Ｐゴシック" pitchFamily="34" charset="-128"/>
                <a:cs typeface="+mn-cs"/>
              </a:rPr>
              <a:t>1.0 s</a:t>
            </a:r>
          </a:p>
          <a:p>
            <a:pPr marL="742950" marR="0" lvl="1" indent="-285750" algn="l" defTabSz="914400" rtl="0" eaLnBrk="1" fontAlgn="auto" latinLnBrk="0" hangingPunct="1">
              <a:lnSpc>
                <a:spcPct val="110000"/>
              </a:lnSpc>
              <a:spcBef>
                <a:spcPct val="1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ea typeface="ＭＳ Ｐゴシック" pitchFamily="34" charset="-128"/>
                <a:cs typeface="+mn-cs"/>
              </a:rPr>
              <a:t>V</a:t>
            </a:r>
            <a:r>
              <a:rPr kumimoji="0" lang="en-US" sz="2000" i="0" u="none" strike="noStrike" kern="1200" cap="none" spc="0" normalizeH="0" baseline="-25000" noProof="0" dirty="0" err="1" smtClean="0">
                <a:ln>
                  <a:noFill/>
                </a:ln>
                <a:effectLst/>
                <a:uLnTx/>
                <a:uFillTx/>
                <a:ea typeface="ＭＳ Ｐゴシック" pitchFamily="34" charset="-128"/>
                <a:cs typeface="+mn-cs"/>
              </a:rPr>
              <a:t>int</a:t>
            </a:r>
            <a:r>
              <a:rPr kumimoji="0" lang="en-US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ＭＳ Ｐゴシック" pitchFamily="34" charset="-128"/>
                <a:cs typeface="+mn-cs"/>
              </a:rPr>
              <a:t> = </a:t>
            </a:r>
            <a:r>
              <a:rPr kumimoji="0" lang="en-US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ea typeface="ＭＳ Ｐゴシック" pitchFamily="34" charset="-128"/>
                <a:cs typeface="+mn-cs"/>
              </a:rPr>
              <a:t>V</a:t>
            </a:r>
            <a:r>
              <a:rPr kumimoji="0" lang="en-US" sz="2000" i="0" u="none" strike="noStrike" kern="1200" cap="none" spc="0" normalizeH="0" baseline="-25000" noProof="0" dirty="0" err="1" smtClean="0">
                <a:ln>
                  <a:noFill/>
                </a:ln>
                <a:effectLst/>
                <a:uLnTx/>
                <a:uFillTx/>
                <a:ea typeface="ＭＳ Ｐゴシック" pitchFamily="34" charset="-128"/>
                <a:cs typeface="+mn-cs"/>
              </a:rPr>
              <a:t>avg</a:t>
            </a:r>
            <a:r>
              <a:rPr kumimoji="0" lang="en-US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ＭＳ Ｐゴシック" pitchFamily="34" charset="-128"/>
                <a:cs typeface="+mn-cs"/>
              </a:rPr>
              <a:t> = </a:t>
            </a: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ＭＳ Ｐゴシック" pitchFamily="34" charset="-128"/>
                <a:cs typeface="+mn-cs"/>
              </a:rPr>
              <a:t>2000 m/s	</a:t>
            </a:r>
          </a:p>
          <a:p>
            <a:pPr marL="742950" marR="0" lvl="1" indent="-285750" algn="l" defTabSz="914400" rtl="0" eaLnBrk="1" fontAlgn="auto" latinLnBrk="0" hangingPunct="1">
              <a:lnSpc>
                <a:spcPct val="110000"/>
              </a:lnSpc>
              <a:spcBef>
                <a:spcPct val="1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ＭＳ Ｐゴシック" pitchFamily="34" charset="-128"/>
                <a:cs typeface="+mn-cs"/>
              </a:rPr>
              <a:t>Wavelet = </a:t>
            </a: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ＭＳ Ｐゴシック" pitchFamily="34" charset="-128"/>
                <a:cs typeface="+mn-cs"/>
              </a:rPr>
              <a:t>50 Hz</a:t>
            </a:r>
          </a:p>
          <a:p>
            <a:pPr marL="742950" marR="0" lvl="1" indent="-285750" algn="l" defTabSz="914400" rtl="0" eaLnBrk="1" fontAlgn="auto" latinLnBrk="0" hangingPunct="1">
              <a:lnSpc>
                <a:spcPct val="110000"/>
              </a:lnSpc>
              <a:spcBef>
                <a:spcPct val="1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ea typeface="ＭＳ Ｐゴシック" pitchFamily="34" charset="-128"/>
                <a:cs typeface="+mn-cs"/>
              </a:rPr>
              <a:t>PreMig</a:t>
            </a:r>
            <a:r>
              <a:rPr kumimoji="0" lang="en-US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ＭＳ Ｐゴシック" pitchFamily="34" charset="-128"/>
                <a:cs typeface="+mn-cs"/>
              </a:rPr>
              <a:t> Fresnel Diameter = </a:t>
            </a: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ＭＳ Ｐゴシック" pitchFamily="34" charset="-128"/>
                <a:cs typeface="+mn-cs"/>
              </a:rPr>
              <a:t>282 m</a:t>
            </a:r>
          </a:p>
          <a:p>
            <a:pPr marL="742950" marR="0" lvl="1" indent="-285750" algn="l" defTabSz="914400" rtl="0" eaLnBrk="1" fontAlgn="auto" latinLnBrk="0" hangingPunct="1">
              <a:lnSpc>
                <a:spcPct val="110000"/>
              </a:lnSpc>
              <a:spcBef>
                <a:spcPct val="1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ea typeface="ＭＳ Ｐゴシック" pitchFamily="34" charset="-128"/>
                <a:cs typeface="+mn-cs"/>
              </a:rPr>
              <a:t>PostMig</a:t>
            </a:r>
            <a:r>
              <a:rPr kumimoji="0" lang="en-US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ＭＳ Ｐゴシック" pitchFamily="34" charset="-128"/>
                <a:cs typeface="+mn-cs"/>
              </a:rPr>
              <a:t> Fresnel Diameter = </a:t>
            </a: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ＭＳ Ｐゴシック" pitchFamily="34" charset="-128"/>
                <a:cs typeface="+mn-cs"/>
              </a:rPr>
              <a:t>10 m</a:t>
            </a: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3962400" y="3244620"/>
            <a:ext cx="4572000" cy="220368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ct val="10000"/>
              </a:spcBef>
            </a:pPr>
            <a:r>
              <a:rPr lang="en-US" sz="2000" b="1" dirty="0"/>
              <a:t>Deep Event</a:t>
            </a:r>
          </a:p>
          <a:p>
            <a:pPr marL="742950" lvl="1" indent="-285750">
              <a:lnSpc>
                <a:spcPct val="110000"/>
              </a:lnSpc>
              <a:spcBef>
                <a:spcPct val="10000"/>
              </a:spcBef>
              <a:buFontTx/>
              <a:buChar char="–"/>
            </a:pPr>
            <a:r>
              <a:rPr lang="en-US" sz="1600" dirty="0"/>
              <a:t>Time = </a:t>
            </a:r>
            <a:r>
              <a:rPr lang="en-US" sz="1600" b="1" dirty="0"/>
              <a:t>5.0 s</a:t>
            </a:r>
          </a:p>
          <a:p>
            <a:pPr marL="742950" lvl="1" indent="-285750">
              <a:lnSpc>
                <a:spcPct val="110000"/>
              </a:lnSpc>
              <a:spcBef>
                <a:spcPct val="10000"/>
              </a:spcBef>
              <a:buFontTx/>
              <a:buChar char="–"/>
            </a:pPr>
            <a:r>
              <a:rPr lang="en-US" sz="1600" dirty="0" err="1"/>
              <a:t>V</a:t>
            </a:r>
            <a:r>
              <a:rPr lang="en-US" sz="2000" baseline="-25000" dirty="0" err="1"/>
              <a:t>int</a:t>
            </a:r>
            <a:r>
              <a:rPr lang="en-US" sz="2000" baseline="-25000" dirty="0"/>
              <a:t> </a:t>
            </a:r>
            <a:r>
              <a:rPr lang="en-US" sz="1600" dirty="0"/>
              <a:t>= </a:t>
            </a:r>
            <a:r>
              <a:rPr lang="en-US" sz="1600" b="1" dirty="0"/>
              <a:t>4600 m/s</a:t>
            </a:r>
          </a:p>
          <a:p>
            <a:pPr marL="742950" lvl="1" indent="-285750">
              <a:lnSpc>
                <a:spcPct val="110000"/>
              </a:lnSpc>
              <a:spcBef>
                <a:spcPct val="10000"/>
              </a:spcBef>
              <a:buFontTx/>
              <a:buChar char="–"/>
            </a:pPr>
            <a:r>
              <a:rPr lang="en-US" sz="1600" dirty="0" err="1"/>
              <a:t>V</a:t>
            </a:r>
            <a:r>
              <a:rPr lang="en-US" sz="2000" baseline="-25000" dirty="0" err="1"/>
              <a:t>avg</a:t>
            </a:r>
            <a:r>
              <a:rPr lang="en-US" sz="1600" dirty="0"/>
              <a:t> = </a:t>
            </a:r>
            <a:r>
              <a:rPr lang="en-US" sz="1600" b="1" dirty="0"/>
              <a:t>3800 m/s</a:t>
            </a:r>
            <a:r>
              <a:rPr lang="en-US" sz="1600" dirty="0"/>
              <a:t>	</a:t>
            </a:r>
          </a:p>
          <a:p>
            <a:pPr marL="742950" lvl="1" indent="-285750">
              <a:lnSpc>
                <a:spcPct val="110000"/>
              </a:lnSpc>
              <a:spcBef>
                <a:spcPct val="10000"/>
              </a:spcBef>
              <a:buFontTx/>
              <a:buChar char="–"/>
            </a:pPr>
            <a:r>
              <a:rPr lang="en-US" sz="1600" dirty="0" smtClean="0"/>
              <a:t>Wavelet = </a:t>
            </a:r>
            <a:r>
              <a:rPr lang="en-US" sz="1600" b="1" dirty="0"/>
              <a:t>20 Hz</a:t>
            </a:r>
          </a:p>
          <a:p>
            <a:pPr marL="742950" lvl="1" indent="-285750">
              <a:lnSpc>
                <a:spcPct val="110000"/>
              </a:lnSpc>
              <a:spcBef>
                <a:spcPct val="10000"/>
              </a:spcBef>
              <a:buFontTx/>
              <a:buChar char="–"/>
            </a:pPr>
            <a:r>
              <a:rPr lang="en-US" sz="1600" dirty="0" err="1"/>
              <a:t>PreMig</a:t>
            </a:r>
            <a:r>
              <a:rPr lang="en-US" sz="1600" dirty="0"/>
              <a:t> Fresnel Diameter = </a:t>
            </a:r>
            <a:r>
              <a:rPr lang="en-US" sz="1600" b="1" dirty="0"/>
              <a:t>1900 m</a:t>
            </a:r>
          </a:p>
          <a:p>
            <a:pPr marL="742950" lvl="1" indent="-285750">
              <a:lnSpc>
                <a:spcPct val="110000"/>
              </a:lnSpc>
              <a:spcBef>
                <a:spcPct val="10000"/>
              </a:spcBef>
              <a:buFontTx/>
              <a:buChar char="–"/>
            </a:pPr>
            <a:r>
              <a:rPr lang="en-US" sz="1600" dirty="0" err="1"/>
              <a:t>PostMig</a:t>
            </a:r>
            <a:r>
              <a:rPr lang="en-US" sz="1600" dirty="0"/>
              <a:t> Fresnel Diameter = </a:t>
            </a:r>
            <a:r>
              <a:rPr lang="en-US" sz="1600" b="1" dirty="0"/>
              <a:t>47.5 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F2A387-2714-4BF1-94C0-87ADEFC08C4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Detection vs. Resolution - Analogy</a:t>
            </a:r>
            <a:endParaRPr lang="en-US" dirty="0"/>
          </a:p>
        </p:txBody>
      </p:sp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5976666" y="1714500"/>
            <a:ext cx="2710134" cy="2613025"/>
          </a:xfrm>
          <a:prstGeom prst="roundRect">
            <a:avLst>
              <a:gd name="adj" fmla="val 16667"/>
            </a:avLst>
          </a:prstGeom>
          <a:solidFill>
            <a:srgbClr val="29292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 rot="490107">
            <a:off x="6251302" y="2635250"/>
            <a:ext cx="1495425" cy="1714500"/>
          </a:xfrm>
          <a:custGeom>
            <a:avLst/>
            <a:gdLst>
              <a:gd name="T0" fmla="*/ 0 w 1105"/>
              <a:gd name="T1" fmla="*/ 1687513 h 1080"/>
              <a:gd name="T2" fmla="*/ 1228820 w 1105"/>
              <a:gd name="T3" fmla="*/ 0 h 1080"/>
              <a:gd name="T4" fmla="*/ 1495425 w 1105"/>
              <a:gd name="T5" fmla="*/ 0 h 1080"/>
              <a:gd name="T6" fmla="*/ 1147620 w 1105"/>
              <a:gd name="T7" fmla="*/ 1714500 h 1080"/>
              <a:gd name="T8" fmla="*/ 0 w 1105"/>
              <a:gd name="T9" fmla="*/ 1687513 h 10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05"/>
              <a:gd name="T16" fmla="*/ 0 h 1080"/>
              <a:gd name="T17" fmla="*/ 1105 w 1105"/>
              <a:gd name="T18" fmla="*/ 1080 h 108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05" h="1080">
                <a:moveTo>
                  <a:pt x="0" y="1063"/>
                </a:moveTo>
                <a:lnTo>
                  <a:pt x="908" y="0"/>
                </a:lnTo>
                <a:lnTo>
                  <a:pt x="1105" y="0"/>
                </a:lnTo>
                <a:lnTo>
                  <a:pt x="848" y="1080"/>
                </a:lnTo>
                <a:lnTo>
                  <a:pt x="0" y="1063"/>
                </a:lnTo>
                <a:close/>
              </a:path>
            </a:pathLst>
          </a:custGeom>
          <a:gradFill rotWithShape="0">
            <a:gsLst>
              <a:gs pos="0">
                <a:srgbClr val="151515"/>
              </a:gs>
              <a:gs pos="100000">
                <a:srgbClr val="EAEAEA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6181452" y="4230688"/>
            <a:ext cx="1468438" cy="857250"/>
          </a:xfrm>
          <a:prstGeom prst="roundRect">
            <a:avLst>
              <a:gd name="adj" fmla="val 16667"/>
            </a:avLst>
          </a:prstGeom>
          <a:solidFill>
            <a:srgbClr val="66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304800" y="1039813"/>
            <a:ext cx="396716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/>
              <a:t>You are driving at night.</a:t>
            </a:r>
          </a:p>
          <a:p>
            <a:r>
              <a:rPr lang="en-US" sz="2400"/>
              <a:t>   </a:t>
            </a:r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 flipV="1">
            <a:off x="6017940" y="2735263"/>
            <a:ext cx="1387475" cy="1279525"/>
          </a:xfrm>
          <a:prstGeom prst="line">
            <a:avLst/>
          </a:prstGeom>
          <a:noFill/>
          <a:ln w="57150">
            <a:solidFill>
              <a:srgbClr val="CCECFF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Oval 10"/>
          <p:cNvSpPr>
            <a:spLocks noChangeArrowheads="1"/>
          </p:cNvSpPr>
          <p:nvPr/>
        </p:nvSpPr>
        <p:spPr bwMode="auto">
          <a:xfrm>
            <a:off x="6392590" y="3335338"/>
            <a:ext cx="1047750" cy="1058862"/>
          </a:xfrm>
          <a:prstGeom prst="ellipse">
            <a:avLst/>
          </a:prstGeom>
          <a:solidFill>
            <a:srgbClr val="66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" name="Group 11"/>
          <p:cNvGrpSpPr>
            <a:grpSpLocks/>
          </p:cNvGrpSpPr>
          <p:nvPr/>
        </p:nvGrpSpPr>
        <p:grpSpPr bwMode="auto">
          <a:xfrm>
            <a:off x="304800" y="1595439"/>
            <a:ext cx="7577138" cy="830263"/>
            <a:chOff x="299" y="1017"/>
            <a:chExt cx="4773" cy="523"/>
          </a:xfrm>
        </p:grpSpPr>
        <p:sp>
          <p:nvSpPr>
            <p:cNvPr id="11" name="Oval 12"/>
            <p:cNvSpPr>
              <a:spLocks noChangeAspect="1" noChangeArrowheads="1"/>
            </p:cNvSpPr>
            <p:nvPr/>
          </p:nvSpPr>
          <p:spPr bwMode="auto">
            <a:xfrm>
              <a:off x="5003" y="1236"/>
              <a:ext cx="69" cy="58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Text Box 13"/>
            <p:cNvSpPr txBox="1">
              <a:spLocks noChangeArrowheads="1"/>
            </p:cNvSpPr>
            <p:nvPr/>
          </p:nvSpPr>
          <p:spPr bwMode="auto">
            <a:xfrm>
              <a:off x="299" y="1017"/>
              <a:ext cx="2654" cy="5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You spot a light in the distance.</a:t>
              </a:r>
            </a:p>
            <a:p>
              <a:r>
                <a:rPr lang="en-US" sz="2400"/>
                <a:t>      Is it a car or a motorcycle???</a:t>
              </a:r>
            </a:p>
          </p:txBody>
        </p:sp>
      </p:grpSp>
      <p:grpSp>
        <p:nvGrpSpPr>
          <p:cNvPr id="13" name="Group 14"/>
          <p:cNvGrpSpPr>
            <a:grpSpLocks/>
          </p:cNvGrpSpPr>
          <p:nvPr/>
        </p:nvGrpSpPr>
        <p:grpSpPr bwMode="auto">
          <a:xfrm>
            <a:off x="2514600" y="1920874"/>
            <a:ext cx="5407025" cy="1698626"/>
            <a:chOff x="365" y="1639"/>
            <a:chExt cx="3406" cy="1070"/>
          </a:xfrm>
        </p:grpSpPr>
        <p:grpSp>
          <p:nvGrpSpPr>
            <p:cNvPr id="14" name="Group 15"/>
            <p:cNvGrpSpPr>
              <a:grpSpLocks/>
            </p:cNvGrpSpPr>
            <p:nvPr/>
          </p:nvGrpSpPr>
          <p:grpSpPr bwMode="auto">
            <a:xfrm>
              <a:off x="3026" y="1639"/>
              <a:ext cx="745" cy="447"/>
              <a:chOff x="1072" y="1894"/>
              <a:chExt cx="702" cy="437"/>
            </a:xfrm>
          </p:grpSpPr>
          <p:sp>
            <p:nvSpPr>
              <p:cNvPr id="16" name="Rectangle 16"/>
              <p:cNvSpPr>
                <a:spLocks noChangeArrowheads="1"/>
              </p:cNvSpPr>
              <p:nvPr/>
            </p:nvSpPr>
            <p:spPr bwMode="auto">
              <a:xfrm>
                <a:off x="1072" y="1894"/>
                <a:ext cx="702" cy="437"/>
              </a:xfrm>
              <a:prstGeom prst="rect">
                <a:avLst/>
              </a:prstGeom>
              <a:solidFill>
                <a:srgbClr val="29292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Oval 17"/>
              <p:cNvSpPr>
                <a:spLocks noChangeAspect="1" noChangeArrowheads="1"/>
              </p:cNvSpPr>
              <p:nvPr/>
            </p:nvSpPr>
            <p:spPr bwMode="auto">
              <a:xfrm>
                <a:off x="1116" y="2178"/>
                <a:ext cx="115" cy="96"/>
              </a:xfrm>
              <a:prstGeom prst="ellipse">
                <a:avLst/>
              </a:prstGeom>
              <a:solidFill>
                <a:srgbClr val="EAEAEA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Oval 18"/>
              <p:cNvSpPr>
                <a:spLocks noChangeAspect="1" noChangeArrowheads="1"/>
              </p:cNvSpPr>
              <p:nvPr/>
            </p:nvSpPr>
            <p:spPr bwMode="auto">
              <a:xfrm>
                <a:off x="1297" y="2178"/>
                <a:ext cx="115" cy="96"/>
              </a:xfrm>
              <a:prstGeom prst="ellipse">
                <a:avLst/>
              </a:prstGeom>
              <a:solidFill>
                <a:srgbClr val="EAEAEA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" name="Text Box 19"/>
            <p:cNvSpPr txBox="1">
              <a:spLocks noChangeArrowheads="1"/>
            </p:cNvSpPr>
            <p:nvPr/>
          </p:nvSpPr>
          <p:spPr bwMode="auto">
            <a:xfrm>
              <a:off x="365" y="2418"/>
              <a:ext cx="1302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Aha, it is a car!</a:t>
              </a:r>
            </a:p>
          </p:txBody>
        </p:sp>
      </p:grpSp>
      <p:sp>
        <p:nvSpPr>
          <p:cNvPr id="19" name="Footer Placeholder 3"/>
          <p:cNvSpPr txBox="1">
            <a:spLocks/>
          </p:cNvSpPr>
          <p:nvPr/>
        </p:nvSpPr>
        <p:spPr>
          <a:xfrm>
            <a:off x="0" y="5468779"/>
            <a:ext cx="4114800" cy="24622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Schroeder</a:t>
            </a:r>
            <a:r>
              <a:rPr kumimoji="0" lang="en-US" sz="1000" b="0" i="1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(2004) Courtesy of ExxonMobil</a:t>
            </a:r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F2A387-2714-4BF1-94C0-87ADEFC08C47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Fresnel Zone Circles</a:t>
            </a:r>
            <a:endParaRPr lang="en-US" dirty="0"/>
          </a:p>
        </p:txBody>
      </p:sp>
      <p:sp>
        <p:nvSpPr>
          <p:cNvPr id="4" name="Footer Placeholder 3"/>
          <p:cNvSpPr txBox="1">
            <a:spLocks/>
          </p:cNvSpPr>
          <p:nvPr/>
        </p:nvSpPr>
        <p:spPr>
          <a:xfrm>
            <a:off x="0" y="5468779"/>
            <a:ext cx="4114800" cy="24622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uLnTx/>
                <a:uFillTx/>
                <a:ea typeface="+mn-ea"/>
                <a:cs typeface="+mn-cs"/>
              </a:rPr>
              <a:t>Schroeder</a:t>
            </a:r>
            <a:r>
              <a:rPr kumimoji="0" lang="en-US" sz="1000" b="1" i="1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0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uLnTx/>
                <a:uFillTx/>
                <a:ea typeface="+mn-ea"/>
                <a:cs typeface="+mn-cs"/>
              </a:rPr>
              <a:t>(2004) Courtesy of ExxonMobil</a:t>
            </a:r>
            <a:endParaRPr kumimoji="0" lang="en-US" sz="1000" b="1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uLnTx/>
              <a:uFillTx/>
              <a:ea typeface="+mn-ea"/>
              <a:cs typeface="+mn-cs"/>
            </a:endParaRPr>
          </a:p>
        </p:txBody>
      </p:sp>
      <p:grpSp>
        <p:nvGrpSpPr>
          <p:cNvPr id="5" name="Group 16"/>
          <p:cNvGrpSpPr/>
          <p:nvPr/>
        </p:nvGrpSpPr>
        <p:grpSpPr>
          <a:xfrm>
            <a:off x="579036" y="1562100"/>
            <a:ext cx="2545164" cy="3351014"/>
            <a:chOff x="579036" y="1562100"/>
            <a:chExt cx="2545164" cy="3351014"/>
          </a:xfrm>
        </p:grpSpPr>
        <p:grpSp>
          <p:nvGrpSpPr>
            <p:cNvPr id="12" name="Group 11"/>
            <p:cNvGrpSpPr>
              <a:grpSpLocks noChangeAspect="1"/>
            </p:cNvGrpSpPr>
            <p:nvPr/>
          </p:nvGrpSpPr>
          <p:grpSpPr bwMode="auto">
            <a:xfrm>
              <a:off x="1225549" y="1562100"/>
              <a:ext cx="635000" cy="635000"/>
              <a:chOff x="797" y="1237"/>
              <a:chExt cx="438" cy="438"/>
            </a:xfrm>
          </p:grpSpPr>
          <p:sp>
            <p:nvSpPr>
              <p:cNvPr id="6" name="Oval 8"/>
              <p:cNvSpPr>
                <a:spLocks noChangeAspect="1" noChangeArrowheads="1"/>
              </p:cNvSpPr>
              <p:nvPr/>
            </p:nvSpPr>
            <p:spPr bwMode="auto">
              <a:xfrm>
                <a:off x="797" y="1237"/>
                <a:ext cx="438" cy="43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b="1"/>
              </a:p>
            </p:txBody>
          </p:sp>
          <p:sp>
            <p:nvSpPr>
              <p:cNvPr id="7" name="Oval 10"/>
              <p:cNvSpPr>
                <a:spLocks noChangeAspect="1" noChangeArrowheads="1"/>
              </p:cNvSpPr>
              <p:nvPr/>
            </p:nvSpPr>
            <p:spPr bwMode="auto">
              <a:xfrm>
                <a:off x="1010" y="1450"/>
                <a:ext cx="12" cy="1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b="1"/>
              </a:p>
            </p:txBody>
          </p:sp>
        </p:grpSp>
        <p:sp>
          <p:nvSpPr>
            <p:cNvPr id="8" name="Text Box 15"/>
            <p:cNvSpPr txBox="1">
              <a:spLocks noChangeArrowheads="1"/>
            </p:cNvSpPr>
            <p:nvPr/>
          </p:nvSpPr>
          <p:spPr bwMode="auto">
            <a:xfrm>
              <a:off x="579036" y="2493962"/>
              <a:ext cx="1928027" cy="8617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1"/>
                <a:t>Shallow Window</a:t>
              </a:r>
            </a:p>
            <a:p>
              <a:pPr algn="ctr"/>
              <a:r>
                <a:rPr lang="en-US" sz="1600" b="1"/>
                <a:t>282 m pre-migration</a:t>
              </a:r>
            </a:p>
            <a:p>
              <a:pPr algn="ctr"/>
              <a:r>
                <a:rPr lang="en-US" sz="1600" b="1"/>
                <a:t>10 m post-migration</a:t>
              </a:r>
              <a:endParaRPr lang="en-US" b="1"/>
            </a:p>
          </p:txBody>
        </p:sp>
        <p:sp>
          <p:nvSpPr>
            <p:cNvPr id="10" name="Rectangle 17"/>
            <p:cNvSpPr>
              <a:spLocks noChangeAspect="1" noChangeArrowheads="1"/>
            </p:cNvSpPr>
            <p:nvPr/>
          </p:nvSpPr>
          <p:spPr bwMode="auto">
            <a:xfrm>
              <a:off x="754380" y="4457700"/>
              <a:ext cx="2369820" cy="939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/>
            </a:p>
          </p:txBody>
        </p:sp>
        <p:sp>
          <p:nvSpPr>
            <p:cNvPr id="11" name="Text Box 18"/>
            <p:cNvSpPr txBox="1">
              <a:spLocks noChangeArrowheads="1"/>
            </p:cNvSpPr>
            <p:nvPr/>
          </p:nvSpPr>
          <p:spPr bwMode="auto">
            <a:xfrm>
              <a:off x="1665017" y="4605337"/>
              <a:ext cx="54854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/>
                <a:t>1 km</a:t>
              </a:r>
            </a:p>
          </p:txBody>
        </p:sp>
      </p:grpSp>
      <p:grpSp>
        <p:nvGrpSpPr>
          <p:cNvPr id="17" name="Group 12"/>
          <p:cNvGrpSpPr>
            <a:grpSpLocks noChangeAspect="1"/>
          </p:cNvGrpSpPr>
          <p:nvPr/>
        </p:nvGrpSpPr>
        <p:grpSpPr bwMode="auto">
          <a:xfrm>
            <a:off x="3886200" y="647700"/>
            <a:ext cx="4530090" cy="4530090"/>
            <a:chOff x="2414" y="802"/>
            <a:chExt cx="3123" cy="3123"/>
          </a:xfrm>
        </p:grpSpPr>
        <p:sp>
          <p:nvSpPr>
            <p:cNvPr id="13" name="Oval 4"/>
            <p:cNvSpPr>
              <a:spLocks noChangeArrowheads="1"/>
            </p:cNvSpPr>
            <p:nvPr/>
          </p:nvSpPr>
          <p:spPr bwMode="auto">
            <a:xfrm>
              <a:off x="2414" y="802"/>
              <a:ext cx="3123" cy="312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5"/>
            <p:cNvSpPr>
              <a:spLocks noChangeAspect="1" noChangeArrowheads="1"/>
            </p:cNvSpPr>
            <p:nvPr/>
          </p:nvSpPr>
          <p:spPr bwMode="auto">
            <a:xfrm>
              <a:off x="3944" y="2332"/>
              <a:ext cx="62" cy="6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6324600" y="4381500"/>
            <a:ext cx="2069093" cy="861774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Deep Window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1900 m pre-migration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47.5 m post-migration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12570" y="2324100"/>
            <a:ext cx="4245429" cy="3200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590800" y="558121"/>
            <a:ext cx="5943599" cy="4953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  <p:bldP spid="15" grpId="1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F2A387-2714-4BF1-94C0-87ADEFC08C47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Summary: Lateral Resolution</a:t>
            </a:r>
            <a:endParaRPr lang="en-US" dirty="0"/>
          </a:p>
        </p:txBody>
      </p:sp>
      <p:sp>
        <p:nvSpPr>
          <p:cNvPr id="4" name="Footer Placeholder 3"/>
          <p:cNvSpPr txBox="1">
            <a:spLocks/>
          </p:cNvSpPr>
          <p:nvPr/>
        </p:nvSpPr>
        <p:spPr>
          <a:xfrm>
            <a:off x="0" y="5468779"/>
            <a:ext cx="4114800" cy="24622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uLnTx/>
                <a:uFillTx/>
                <a:ea typeface="+mn-ea"/>
                <a:cs typeface="+mn-cs"/>
              </a:rPr>
              <a:t>Schroeder</a:t>
            </a:r>
            <a:r>
              <a:rPr kumimoji="0" lang="en-US" sz="1000" b="1" i="1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0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uLnTx/>
                <a:uFillTx/>
                <a:ea typeface="+mn-ea"/>
                <a:cs typeface="+mn-cs"/>
              </a:rPr>
              <a:t>(2004) Courtesy of ExxonMobil</a:t>
            </a:r>
            <a:endParaRPr kumimoji="0" lang="en-US" sz="1000" b="1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uLnTx/>
              <a:uFillTx/>
              <a:ea typeface="+mn-ea"/>
              <a:cs typeface="+mn-cs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066800" y="1104900"/>
            <a:ext cx="7323138" cy="3988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4950" indent="-234950">
              <a:lnSpc>
                <a:spcPct val="95000"/>
              </a:lnSpc>
              <a:spcBef>
                <a:spcPct val="50000"/>
              </a:spcBef>
              <a:buFontTx/>
              <a:buChar char="•"/>
            </a:pPr>
            <a:r>
              <a:rPr lang="en-US" sz="2400" dirty="0"/>
              <a:t>Migration enhances lateral resolution</a:t>
            </a:r>
          </a:p>
          <a:p>
            <a:pPr marL="234950" indent="-234950">
              <a:lnSpc>
                <a:spcPct val="95000"/>
              </a:lnSpc>
              <a:spcBef>
                <a:spcPct val="50000"/>
              </a:spcBef>
              <a:buFontTx/>
              <a:buChar char="•"/>
            </a:pPr>
            <a:r>
              <a:rPr lang="en-US" sz="2400" dirty="0"/>
              <a:t>Large aperture (receiver cable length) is needed for high lateral resolution</a:t>
            </a:r>
          </a:p>
          <a:p>
            <a:pPr marL="234950" indent="-234950">
              <a:lnSpc>
                <a:spcPct val="95000"/>
              </a:lnSpc>
              <a:spcBef>
                <a:spcPct val="50000"/>
              </a:spcBef>
              <a:buFontTx/>
              <a:buChar char="•"/>
            </a:pPr>
            <a:r>
              <a:rPr lang="en-US" sz="2400" dirty="0"/>
              <a:t>Fine spatial sampling is needed for high lateral resolution</a:t>
            </a:r>
          </a:p>
          <a:p>
            <a:pPr marL="234950" indent="-234950">
              <a:lnSpc>
                <a:spcPct val="95000"/>
              </a:lnSpc>
              <a:spcBef>
                <a:spcPct val="50000"/>
              </a:spcBef>
              <a:buFontTx/>
              <a:buChar char="•"/>
            </a:pPr>
            <a:r>
              <a:rPr lang="en-US" sz="2400" dirty="0"/>
              <a:t>Prestack migration provides better lateral resolution than </a:t>
            </a:r>
            <a:r>
              <a:rPr lang="en-US" sz="2400" dirty="0" smtClean="0"/>
              <a:t>post stack </a:t>
            </a:r>
            <a:r>
              <a:rPr lang="en-US" sz="2400" dirty="0"/>
              <a:t>migration</a:t>
            </a:r>
          </a:p>
          <a:p>
            <a:pPr marL="234950" indent="-234950">
              <a:lnSpc>
                <a:spcPct val="95000"/>
              </a:lnSpc>
              <a:spcBef>
                <a:spcPct val="50000"/>
              </a:spcBef>
              <a:buFontTx/>
              <a:buChar char="•"/>
            </a:pPr>
            <a:r>
              <a:rPr lang="en-US" sz="2400" dirty="0"/>
              <a:t>Depth migration provides better resolution than time migration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F2A387-2714-4BF1-94C0-87ADEFC08C47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Seismic Resolution</a:t>
            </a:r>
            <a:endParaRPr lang="en-US" dirty="0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057400" y="759797"/>
            <a:ext cx="4861267" cy="4662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514350" indent="-514350">
              <a:spcBef>
                <a:spcPct val="50000"/>
              </a:spcBef>
              <a:buFont typeface="+mj-lt"/>
              <a:buAutoNum type="arabicPeriod"/>
              <a:defRPr/>
            </a:pPr>
            <a:r>
              <a:rPr lang="en-US" sz="2800" u="sng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Vertical Resolution</a:t>
            </a:r>
          </a:p>
          <a:p>
            <a:pPr lvl="1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+mn-lt"/>
                <a:cs typeface="ＭＳ Ｐゴシック" charset="0"/>
              </a:rPr>
              <a:t>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+mn-lt"/>
                <a:cs typeface="ＭＳ Ｐゴシック" charset="0"/>
              </a:rPr>
              <a:t>Resolution vs. Detection</a:t>
            </a:r>
            <a:endParaRPr lang="en-US" sz="2800" dirty="0" smtClean="0">
              <a:solidFill>
                <a:schemeClr val="bg1">
                  <a:lumMod val="65000"/>
                </a:schemeClr>
              </a:solidFill>
              <a:latin typeface="+mn-lt"/>
              <a:cs typeface="ＭＳ Ｐゴシック" charset="0"/>
            </a:endParaRPr>
          </a:p>
          <a:p>
            <a:pPr lvl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+mn-lt"/>
                <a:cs typeface="ＭＳ Ｐゴシック" charset="0"/>
              </a:rPr>
              <a:t> Thin Bed Response and Tuning</a:t>
            </a:r>
          </a:p>
          <a:p>
            <a:pPr marL="514350" indent="-514350">
              <a:spcBef>
                <a:spcPct val="50000"/>
              </a:spcBef>
              <a:buFont typeface="+mj-lt"/>
              <a:buAutoNum type="arabicPeriod"/>
              <a:defRPr/>
            </a:pPr>
            <a:r>
              <a:rPr lang="en-US" sz="2800" u="sng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Lateral Resolution</a:t>
            </a:r>
          </a:p>
          <a:p>
            <a:pPr lvl="1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 Fresnel Zone</a:t>
            </a:r>
          </a:p>
          <a:p>
            <a:pPr lvl="1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 Migration and Lateral Resolution</a:t>
            </a:r>
          </a:p>
          <a:p>
            <a:pPr marL="514350" indent="-514350">
              <a:spcBef>
                <a:spcPct val="50000"/>
              </a:spcBef>
              <a:buFont typeface="+mj-lt"/>
              <a:buAutoNum type="arabicPeriod"/>
              <a:defRPr/>
            </a:pPr>
            <a:r>
              <a:rPr lang="en-US" sz="2800" u="sng" dirty="0" smtClean="0">
                <a:latin typeface="+mn-lt"/>
                <a:cs typeface="ＭＳ Ｐゴシック" charset="0"/>
              </a:rPr>
              <a:t>Scenario Modeling</a:t>
            </a:r>
          </a:p>
          <a:p>
            <a:pPr marL="514350" indent="-514350">
              <a:spcBef>
                <a:spcPct val="50000"/>
              </a:spcBef>
              <a:buFont typeface="+mj-lt"/>
              <a:buAutoNum type="arabicPeriod"/>
              <a:defRPr/>
            </a:pPr>
            <a:r>
              <a:rPr lang="en-US" sz="2800" u="sng" dirty="0" smtClean="0">
                <a:solidFill>
                  <a:schemeClr val="bg1">
                    <a:lumMod val="65000"/>
                  </a:schemeClr>
                </a:solidFill>
                <a:latin typeface="+mn-lt"/>
                <a:cs typeface="ＭＳ Ｐゴシック" charset="0"/>
              </a:rPr>
              <a:t>Gassmann </a:t>
            </a:r>
            <a:r>
              <a:rPr lang="en-US" sz="2800" u="sng" dirty="0" smtClean="0">
                <a:solidFill>
                  <a:schemeClr val="bg1">
                    <a:lumMod val="65000"/>
                  </a:schemeClr>
                </a:solidFill>
                <a:latin typeface="+mn-lt"/>
                <a:cs typeface="ＭＳ Ｐゴシック" charset="0"/>
              </a:rPr>
              <a:t>Fluid </a:t>
            </a:r>
            <a:r>
              <a:rPr lang="en-US" sz="2800" u="sng" dirty="0" smtClean="0">
                <a:solidFill>
                  <a:schemeClr val="bg1">
                    <a:lumMod val="65000"/>
                  </a:schemeClr>
                </a:solidFill>
                <a:latin typeface="+mn-lt"/>
                <a:cs typeface="ＭＳ Ｐゴシック" charset="0"/>
              </a:rPr>
              <a:t>Substitution</a:t>
            </a:r>
            <a:endParaRPr lang="en-US" sz="2800" u="sng" dirty="0" smtClean="0">
              <a:solidFill>
                <a:schemeClr val="bg1">
                  <a:lumMod val="65000"/>
                </a:schemeClr>
              </a:solidFill>
              <a:latin typeface="+mn-lt"/>
              <a:cs typeface="ＭＳ Ｐゴシック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010400" y="5372629"/>
            <a:ext cx="2133600" cy="304271"/>
          </a:xfrm>
        </p:spPr>
        <p:txBody>
          <a:bodyPr/>
          <a:lstStyle/>
          <a:p>
            <a:fld id="{C2F2A387-2714-4BF1-94C0-87ADEFC08C47}" type="slidenum">
              <a:rPr lang="en-US" sz="1600" smtClean="0"/>
              <a:pPr/>
              <a:t>23</a:t>
            </a:fld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Scenario Modeling - Pitfalls</a:t>
            </a:r>
            <a:endParaRPr lang="en-US" dirty="0">
              <a:latin typeface="+mn-lt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33400" y="1409700"/>
            <a:ext cx="1633538" cy="1447800"/>
          </a:xfrm>
          <a:prstGeom prst="rect">
            <a:avLst/>
          </a:prstGeom>
          <a:solidFill>
            <a:srgbClr val="C3C5BB"/>
          </a:solidFill>
          <a:ln w="2857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240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33400" y="2857500"/>
            <a:ext cx="1225550" cy="8382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Low</a:t>
            </a:r>
          </a:p>
          <a:p>
            <a:pPr algn="ctr"/>
            <a:r>
              <a:rPr lang="en-US"/>
              <a:t> impedance</a:t>
            </a:r>
          </a:p>
          <a:p>
            <a:pPr algn="ctr"/>
            <a:r>
              <a:rPr lang="en-US"/>
              <a:t> sand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33400" y="3695700"/>
            <a:ext cx="1770063" cy="1828800"/>
          </a:xfrm>
          <a:prstGeom prst="rect">
            <a:avLst/>
          </a:prstGeom>
          <a:solidFill>
            <a:srgbClr val="C3C5BB"/>
          </a:solidFill>
          <a:ln w="2857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3324225" y="1409700"/>
            <a:ext cx="0" cy="411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3324225" y="3251200"/>
            <a:ext cx="546717" cy="1084263"/>
          </a:xfrm>
          <a:custGeom>
            <a:avLst/>
            <a:gdLst>
              <a:gd name="connsiteX0" fmla="*/ 0 w 10342"/>
              <a:gd name="connsiteY0" fmla="*/ 0 h 10000"/>
              <a:gd name="connsiteX1" fmla="*/ 4450 w 10342"/>
              <a:gd name="connsiteY1" fmla="*/ 1098 h 10000"/>
              <a:gd name="connsiteX2" fmla="*/ 8043 w 10342"/>
              <a:gd name="connsiteY2" fmla="*/ 2562 h 10000"/>
              <a:gd name="connsiteX3" fmla="*/ 9812 w 10342"/>
              <a:gd name="connsiteY3" fmla="*/ 4876 h 10000"/>
              <a:gd name="connsiteX4" fmla="*/ 4865 w 10342"/>
              <a:gd name="connsiteY4" fmla="*/ 7613 h 10000"/>
              <a:gd name="connsiteX5" fmla="*/ 214 w 10342"/>
              <a:gd name="connsiteY5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2" h="10000">
                <a:moveTo>
                  <a:pt x="0" y="0"/>
                </a:moveTo>
                <a:cubicBezTo>
                  <a:pt x="724" y="205"/>
                  <a:pt x="3110" y="673"/>
                  <a:pt x="4450" y="1098"/>
                </a:cubicBezTo>
                <a:cubicBezTo>
                  <a:pt x="5791" y="1523"/>
                  <a:pt x="7158" y="1933"/>
                  <a:pt x="8043" y="2562"/>
                </a:cubicBezTo>
                <a:cubicBezTo>
                  <a:pt x="8928" y="3192"/>
                  <a:pt x="10342" y="4034"/>
                  <a:pt x="9812" y="4876"/>
                </a:cubicBezTo>
                <a:cubicBezTo>
                  <a:pt x="9282" y="5718"/>
                  <a:pt x="6473" y="6764"/>
                  <a:pt x="4865" y="7613"/>
                </a:cubicBezTo>
                <a:cubicBezTo>
                  <a:pt x="3256" y="8462"/>
                  <a:pt x="1609" y="9312"/>
                  <a:pt x="214" y="10000"/>
                </a:cubicBezTo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2711450" y="1412875"/>
            <a:ext cx="1165225" cy="4087813"/>
          </a:xfrm>
          <a:custGeom>
            <a:avLst/>
            <a:gdLst>
              <a:gd name="connsiteX0" fmla="*/ 5353 w 10000"/>
              <a:gd name="connsiteY0" fmla="*/ 0 h 10000"/>
              <a:gd name="connsiteX1" fmla="*/ 5450 w 10000"/>
              <a:gd name="connsiteY1" fmla="*/ 1196 h 10000"/>
              <a:gd name="connsiteX2" fmla="*/ 4745 w 10000"/>
              <a:gd name="connsiteY2" fmla="*/ 2070 h 10000"/>
              <a:gd name="connsiteX3" fmla="*/ 2409 w 10000"/>
              <a:gd name="connsiteY3" fmla="*/ 2621 h 10000"/>
              <a:gd name="connsiteX4" fmla="*/ 85 w 10000"/>
              <a:gd name="connsiteY4" fmla="*/ 3429 h 10000"/>
              <a:gd name="connsiteX5" fmla="*/ 1910 w 10000"/>
              <a:gd name="connsiteY5" fmla="*/ 4206 h 10000"/>
              <a:gd name="connsiteX6" fmla="*/ 4392 w 10000"/>
              <a:gd name="connsiteY6" fmla="*/ 4466 h 10000"/>
              <a:gd name="connsiteX7" fmla="*/ 7579 w 10000"/>
              <a:gd name="connsiteY7" fmla="*/ 4788 h 10000"/>
              <a:gd name="connsiteX8" fmla="*/ 9063 w 10000"/>
              <a:gd name="connsiteY8" fmla="*/ 5212 h 10000"/>
              <a:gd name="connsiteX9" fmla="*/ 9818 w 10000"/>
              <a:gd name="connsiteY9" fmla="*/ 5856 h 10000"/>
              <a:gd name="connsiteX10" fmla="*/ 7993 w 10000"/>
              <a:gd name="connsiteY10" fmla="*/ 6373 h 10000"/>
              <a:gd name="connsiteX11" fmla="*/ 5914 w 10000"/>
              <a:gd name="connsiteY11" fmla="*/ 6974 h 10000"/>
              <a:gd name="connsiteX12" fmla="*/ 5255 w 10000"/>
              <a:gd name="connsiteY12" fmla="*/ 7441 h 10000"/>
              <a:gd name="connsiteX13" fmla="*/ 5146 w 10000"/>
              <a:gd name="connsiteY13" fmla="*/ 7829 h 10000"/>
              <a:gd name="connsiteX14" fmla="*/ 5146 w 10000"/>
              <a:gd name="connsiteY1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00" h="10000">
                <a:moveTo>
                  <a:pt x="5353" y="0"/>
                </a:moveTo>
                <a:cubicBezTo>
                  <a:pt x="5365" y="198"/>
                  <a:pt x="5547" y="850"/>
                  <a:pt x="5450" y="1196"/>
                </a:cubicBezTo>
                <a:cubicBezTo>
                  <a:pt x="5353" y="1542"/>
                  <a:pt x="5255" y="1833"/>
                  <a:pt x="4745" y="2070"/>
                </a:cubicBezTo>
                <a:cubicBezTo>
                  <a:pt x="4234" y="2307"/>
                  <a:pt x="3187" y="2396"/>
                  <a:pt x="2409" y="2621"/>
                </a:cubicBezTo>
                <a:cubicBezTo>
                  <a:pt x="1630" y="2847"/>
                  <a:pt x="170" y="3165"/>
                  <a:pt x="85" y="3429"/>
                </a:cubicBezTo>
                <a:cubicBezTo>
                  <a:pt x="0" y="3693"/>
                  <a:pt x="1192" y="4031"/>
                  <a:pt x="1910" y="4206"/>
                </a:cubicBezTo>
                <a:cubicBezTo>
                  <a:pt x="2628" y="4381"/>
                  <a:pt x="3443" y="4369"/>
                  <a:pt x="4392" y="4466"/>
                </a:cubicBezTo>
                <a:cubicBezTo>
                  <a:pt x="5341" y="4563"/>
                  <a:pt x="6800" y="4664"/>
                  <a:pt x="7579" y="4788"/>
                </a:cubicBezTo>
                <a:cubicBezTo>
                  <a:pt x="8358" y="4913"/>
                  <a:pt x="8686" y="5033"/>
                  <a:pt x="9063" y="5212"/>
                </a:cubicBezTo>
                <a:cubicBezTo>
                  <a:pt x="9440" y="5390"/>
                  <a:pt x="10000" y="5662"/>
                  <a:pt x="9818" y="5856"/>
                </a:cubicBezTo>
                <a:cubicBezTo>
                  <a:pt x="9635" y="6050"/>
                  <a:pt x="8644" y="6187"/>
                  <a:pt x="7993" y="6373"/>
                </a:cubicBezTo>
                <a:cubicBezTo>
                  <a:pt x="7342" y="6559"/>
                  <a:pt x="6364" y="6796"/>
                  <a:pt x="5914" y="6974"/>
                </a:cubicBezTo>
                <a:cubicBezTo>
                  <a:pt x="5464" y="7153"/>
                  <a:pt x="5383" y="7299"/>
                  <a:pt x="5255" y="7441"/>
                </a:cubicBezTo>
                <a:cubicBezTo>
                  <a:pt x="5127" y="7584"/>
                  <a:pt x="5158" y="7402"/>
                  <a:pt x="5146" y="7829"/>
                </a:cubicBezTo>
                <a:cubicBezTo>
                  <a:pt x="5134" y="8256"/>
                  <a:pt x="5146" y="9639"/>
                  <a:pt x="5146" y="10000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105400" y="1485900"/>
            <a:ext cx="1633538" cy="1447800"/>
          </a:xfrm>
          <a:prstGeom prst="rect">
            <a:avLst/>
          </a:prstGeom>
          <a:solidFill>
            <a:srgbClr val="C3C5BB"/>
          </a:solidFill>
          <a:ln w="2857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105400" y="2933700"/>
            <a:ext cx="1225550" cy="838200"/>
          </a:xfrm>
          <a:prstGeom prst="rect">
            <a:avLst/>
          </a:prstGeom>
          <a:solidFill>
            <a:srgbClr val="C3C5BB"/>
          </a:solidFill>
          <a:ln w="2857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dirty="0"/>
              <a:t>Low</a:t>
            </a:r>
          </a:p>
          <a:p>
            <a:pPr algn="ctr"/>
            <a:r>
              <a:rPr lang="en-US" dirty="0"/>
              <a:t> impedance</a:t>
            </a:r>
          </a:p>
          <a:p>
            <a:pPr algn="ctr"/>
            <a:r>
              <a:rPr lang="en-US" dirty="0"/>
              <a:t> shale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105400" y="3771900"/>
            <a:ext cx="1770063" cy="1828800"/>
          </a:xfrm>
          <a:prstGeom prst="rect">
            <a:avLst/>
          </a:prstGeom>
          <a:solidFill>
            <a:srgbClr val="C3C5BB"/>
          </a:solidFill>
          <a:ln w="2857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>
            <a:off x="7896225" y="1485900"/>
            <a:ext cx="0" cy="411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7896225" y="3327400"/>
            <a:ext cx="546717" cy="1084263"/>
          </a:xfrm>
          <a:custGeom>
            <a:avLst/>
            <a:gdLst>
              <a:gd name="connsiteX0" fmla="*/ 0 w 10342"/>
              <a:gd name="connsiteY0" fmla="*/ 0 h 10000"/>
              <a:gd name="connsiteX1" fmla="*/ 4450 w 10342"/>
              <a:gd name="connsiteY1" fmla="*/ 1098 h 10000"/>
              <a:gd name="connsiteX2" fmla="*/ 8043 w 10342"/>
              <a:gd name="connsiteY2" fmla="*/ 2225 h 10000"/>
              <a:gd name="connsiteX3" fmla="*/ 9812 w 10342"/>
              <a:gd name="connsiteY3" fmla="*/ 4876 h 10000"/>
              <a:gd name="connsiteX4" fmla="*/ 4865 w 10342"/>
              <a:gd name="connsiteY4" fmla="*/ 7613 h 10000"/>
              <a:gd name="connsiteX5" fmla="*/ 214 w 10342"/>
              <a:gd name="connsiteY5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2" h="10000">
                <a:moveTo>
                  <a:pt x="0" y="0"/>
                </a:moveTo>
                <a:cubicBezTo>
                  <a:pt x="724" y="205"/>
                  <a:pt x="3110" y="732"/>
                  <a:pt x="4450" y="1098"/>
                </a:cubicBezTo>
                <a:cubicBezTo>
                  <a:pt x="5791" y="1464"/>
                  <a:pt x="7158" y="1596"/>
                  <a:pt x="8043" y="2225"/>
                </a:cubicBezTo>
                <a:cubicBezTo>
                  <a:pt x="8928" y="2855"/>
                  <a:pt x="10342" y="3978"/>
                  <a:pt x="9812" y="4876"/>
                </a:cubicBezTo>
                <a:cubicBezTo>
                  <a:pt x="9282" y="5774"/>
                  <a:pt x="6473" y="6764"/>
                  <a:pt x="4865" y="7613"/>
                </a:cubicBezTo>
                <a:cubicBezTo>
                  <a:pt x="3256" y="8462"/>
                  <a:pt x="1609" y="9312"/>
                  <a:pt x="214" y="10000"/>
                </a:cubicBezTo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7283450" y="1489075"/>
            <a:ext cx="1166813" cy="4087813"/>
          </a:xfrm>
          <a:custGeom>
            <a:avLst/>
            <a:gdLst>
              <a:gd name="connsiteX0" fmla="*/ 5353 w 10000"/>
              <a:gd name="connsiteY0" fmla="*/ 0 h 10000"/>
              <a:gd name="connsiteX1" fmla="*/ 5450 w 10000"/>
              <a:gd name="connsiteY1" fmla="*/ 1196 h 10000"/>
              <a:gd name="connsiteX2" fmla="*/ 4745 w 10000"/>
              <a:gd name="connsiteY2" fmla="*/ 2070 h 10000"/>
              <a:gd name="connsiteX3" fmla="*/ 2409 w 10000"/>
              <a:gd name="connsiteY3" fmla="*/ 2621 h 10000"/>
              <a:gd name="connsiteX4" fmla="*/ 85 w 10000"/>
              <a:gd name="connsiteY4" fmla="*/ 3429 h 10000"/>
              <a:gd name="connsiteX5" fmla="*/ 1910 w 10000"/>
              <a:gd name="connsiteY5" fmla="*/ 4206 h 10000"/>
              <a:gd name="connsiteX6" fmla="*/ 4392 w 10000"/>
              <a:gd name="connsiteY6" fmla="*/ 4466 h 10000"/>
              <a:gd name="connsiteX7" fmla="*/ 7579 w 10000"/>
              <a:gd name="connsiteY7" fmla="*/ 4788 h 10000"/>
              <a:gd name="connsiteX8" fmla="*/ 9063 w 10000"/>
              <a:gd name="connsiteY8" fmla="*/ 5212 h 10000"/>
              <a:gd name="connsiteX9" fmla="*/ 9818 w 10000"/>
              <a:gd name="connsiteY9" fmla="*/ 5856 h 10000"/>
              <a:gd name="connsiteX10" fmla="*/ 7993 w 10000"/>
              <a:gd name="connsiteY10" fmla="*/ 6373 h 10000"/>
              <a:gd name="connsiteX11" fmla="*/ 5679 w 10000"/>
              <a:gd name="connsiteY11" fmla="*/ 7095 h 10000"/>
              <a:gd name="connsiteX12" fmla="*/ 5255 w 10000"/>
              <a:gd name="connsiteY12" fmla="*/ 7441 h 10000"/>
              <a:gd name="connsiteX13" fmla="*/ 5146 w 10000"/>
              <a:gd name="connsiteY13" fmla="*/ 7829 h 10000"/>
              <a:gd name="connsiteX14" fmla="*/ 5146 w 10000"/>
              <a:gd name="connsiteY1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00" h="10000">
                <a:moveTo>
                  <a:pt x="5353" y="0"/>
                </a:moveTo>
                <a:cubicBezTo>
                  <a:pt x="5365" y="198"/>
                  <a:pt x="5547" y="850"/>
                  <a:pt x="5450" y="1196"/>
                </a:cubicBezTo>
                <a:cubicBezTo>
                  <a:pt x="5353" y="1542"/>
                  <a:pt x="5255" y="1833"/>
                  <a:pt x="4745" y="2070"/>
                </a:cubicBezTo>
                <a:cubicBezTo>
                  <a:pt x="4234" y="2307"/>
                  <a:pt x="3187" y="2396"/>
                  <a:pt x="2409" y="2621"/>
                </a:cubicBezTo>
                <a:cubicBezTo>
                  <a:pt x="1630" y="2847"/>
                  <a:pt x="170" y="3165"/>
                  <a:pt x="85" y="3429"/>
                </a:cubicBezTo>
                <a:cubicBezTo>
                  <a:pt x="0" y="3693"/>
                  <a:pt x="1192" y="4031"/>
                  <a:pt x="1910" y="4206"/>
                </a:cubicBezTo>
                <a:cubicBezTo>
                  <a:pt x="2628" y="4381"/>
                  <a:pt x="3443" y="4369"/>
                  <a:pt x="4392" y="4466"/>
                </a:cubicBezTo>
                <a:cubicBezTo>
                  <a:pt x="5341" y="4563"/>
                  <a:pt x="6800" y="4664"/>
                  <a:pt x="7579" y="4788"/>
                </a:cubicBezTo>
                <a:cubicBezTo>
                  <a:pt x="8358" y="4913"/>
                  <a:pt x="8686" y="5033"/>
                  <a:pt x="9063" y="5212"/>
                </a:cubicBezTo>
                <a:cubicBezTo>
                  <a:pt x="9440" y="5390"/>
                  <a:pt x="10000" y="5662"/>
                  <a:pt x="9818" y="5856"/>
                </a:cubicBezTo>
                <a:cubicBezTo>
                  <a:pt x="9635" y="6050"/>
                  <a:pt x="8683" y="6167"/>
                  <a:pt x="7993" y="6373"/>
                </a:cubicBezTo>
                <a:cubicBezTo>
                  <a:pt x="7303" y="6579"/>
                  <a:pt x="6129" y="6917"/>
                  <a:pt x="5679" y="7095"/>
                </a:cubicBezTo>
                <a:cubicBezTo>
                  <a:pt x="5229" y="7274"/>
                  <a:pt x="5344" y="7319"/>
                  <a:pt x="5255" y="7441"/>
                </a:cubicBezTo>
                <a:cubicBezTo>
                  <a:pt x="5166" y="7563"/>
                  <a:pt x="5158" y="7402"/>
                  <a:pt x="5146" y="7829"/>
                </a:cubicBezTo>
                <a:cubicBezTo>
                  <a:pt x="5134" y="8256"/>
                  <a:pt x="5146" y="9639"/>
                  <a:pt x="5146" y="10000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105400" y="3771900"/>
            <a:ext cx="1838325" cy="8382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High</a:t>
            </a:r>
          </a:p>
          <a:p>
            <a:pPr algn="ctr"/>
            <a:r>
              <a:rPr lang="en-US"/>
              <a:t> impedance</a:t>
            </a:r>
          </a:p>
          <a:p>
            <a:pPr algn="ctr"/>
            <a:r>
              <a:rPr lang="en-US"/>
              <a:t> sand</a:t>
            </a:r>
          </a:p>
        </p:txBody>
      </p:sp>
      <p:sp>
        <p:nvSpPr>
          <p:cNvPr id="17" name="Line 16"/>
          <p:cNvSpPr>
            <a:spLocks noChangeShapeType="1"/>
          </p:cNvSpPr>
          <p:nvPr/>
        </p:nvSpPr>
        <p:spPr bwMode="auto">
          <a:xfrm>
            <a:off x="2506663" y="2857500"/>
            <a:ext cx="1430337" cy="0"/>
          </a:xfrm>
          <a:prstGeom prst="line">
            <a:avLst/>
          </a:prstGeom>
          <a:noFill/>
          <a:ln w="38100">
            <a:solidFill>
              <a:srgbClr val="00FF0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>
            <a:off x="7080250" y="3771900"/>
            <a:ext cx="1428750" cy="0"/>
          </a:xfrm>
          <a:prstGeom prst="line">
            <a:avLst/>
          </a:prstGeom>
          <a:noFill/>
          <a:ln w="38100">
            <a:solidFill>
              <a:srgbClr val="00FF0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>
            <a:off x="7080250" y="2933700"/>
            <a:ext cx="1428750" cy="0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21" name="Text Box 21"/>
          <p:cNvSpPr txBox="1">
            <a:spLocks noChangeArrowheads="1"/>
          </p:cNvSpPr>
          <p:nvPr/>
        </p:nvSpPr>
        <p:spPr bwMode="auto">
          <a:xfrm>
            <a:off x="228600" y="887968"/>
            <a:ext cx="8534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1800" dirty="0"/>
              <a:t>Always be sure that the rocks you’re interested in tie to the attribute your measuring!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52600" y="23168"/>
            <a:ext cx="7391400" cy="461665"/>
          </a:xfrm>
        </p:spPr>
        <p:txBody>
          <a:bodyPr/>
          <a:lstStyle/>
          <a:p>
            <a:r>
              <a:rPr lang="en-US" dirty="0" smtClean="0"/>
              <a:t>Scenario Modeling - </a:t>
            </a:r>
            <a:r>
              <a:rPr lang="en-US" dirty="0" smtClean="0">
                <a:latin typeface="+mn-lt"/>
              </a:rPr>
              <a:t>Thickness vs. Seismic Amplitude</a:t>
            </a:r>
            <a:endParaRPr lang="en-US" dirty="0">
              <a:latin typeface="+mn-lt"/>
            </a:endParaRPr>
          </a:p>
        </p:txBody>
      </p:sp>
      <p:pic>
        <p:nvPicPr>
          <p:cNvPr id="4" name="Picture 2" descr="G:\ctgs\ga\_Todd, Payson\Presentations\Wedge.gif"/>
          <p:cNvPicPr>
            <a:picLocks noChangeAspect="1" noChangeArrowheads="1"/>
          </p:cNvPicPr>
          <p:nvPr/>
        </p:nvPicPr>
        <p:blipFill>
          <a:blip r:embed="rId3" cstate="print"/>
          <a:srcRect l="4456" t="11000" r="3473" b="34000"/>
          <a:stretch>
            <a:fillRect/>
          </a:stretch>
        </p:blipFill>
        <p:spPr bwMode="auto">
          <a:xfrm>
            <a:off x="2971800" y="1028700"/>
            <a:ext cx="6096000" cy="231775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5" name="Picture 5" descr="G:\ctgs\ga\_Todd, Payson\Presentations\WedgeAmp.gif"/>
          <p:cNvPicPr>
            <a:picLocks noChangeAspect="1" noChangeArrowheads="1"/>
          </p:cNvPicPr>
          <p:nvPr/>
        </p:nvPicPr>
        <p:blipFill>
          <a:blip r:embed="rId4" cstate="print"/>
          <a:srcRect l="26471" t="21719" r="11765" b="14932"/>
          <a:stretch>
            <a:fillRect/>
          </a:stretch>
        </p:blipFill>
        <p:spPr bwMode="auto">
          <a:xfrm>
            <a:off x="3203575" y="3659188"/>
            <a:ext cx="5283200" cy="1941512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0" y="1028700"/>
            <a:ext cx="2971800" cy="1695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 smtClean="0"/>
              <a:t>Wedge </a:t>
            </a:r>
            <a:r>
              <a:rPr lang="en-US" sz="2400" b="1" dirty="0"/>
              <a:t>Model</a:t>
            </a:r>
          </a:p>
          <a:p>
            <a:pPr marL="0" lvl="2" algn="ctr">
              <a:spcBef>
                <a:spcPct val="15000"/>
              </a:spcBef>
              <a:defRPr/>
            </a:pPr>
            <a:r>
              <a:rPr lang="en-US" sz="1600" dirty="0"/>
              <a:t>(20 </a:t>
            </a:r>
            <a:r>
              <a:rPr lang="en-US" sz="1600" dirty="0" smtClean="0"/>
              <a:t>Hz </a:t>
            </a:r>
            <a:r>
              <a:rPr lang="en-US" sz="1600" dirty="0"/>
              <a:t>Ricker - </a:t>
            </a:r>
            <a:r>
              <a:rPr lang="en-US" sz="1600" dirty="0" smtClean="0"/>
              <a:t>10000 f/s)</a:t>
            </a:r>
          </a:p>
          <a:p>
            <a:pPr marL="0" lvl="2" algn="ctr">
              <a:spcBef>
                <a:spcPct val="15000"/>
              </a:spcBef>
              <a:defRPr/>
            </a:pPr>
            <a:r>
              <a:rPr lang="en-US" sz="1600" dirty="0" smtClean="0">
                <a:cs typeface="ＭＳ Ｐゴシック" charset="0"/>
              </a:rPr>
              <a:t>Period = 1 / 20 = .050 sec</a:t>
            </a:r>
          </a:p>
          <a:p>
            <a:pPr marL="0" lvl="2" algn="ctr">
              <a:spcBef>
                <a:spcPct val="15000"/>
              </a:spcBef>
              <a:defRPr/>
            </a:pPr>
            <a:r>
              <a:rPr lang="en-US" sz="1600" dirty="0" smtClean="0">
                <a:latin typeface="Symbol" pitchFamily="18" charset="2"/>
                <a:sym typeface="Symbol" pitchFamily="18" charset="2"/>
              </a:rPr>
              <a:t>l</a:t>
            </a:r>
            <a:r>
              <a:rPr lang="en-US" sz="1600" baseline="-25000" dirty="0" smtClean="0">
                <a:sym typeface="Symbol" pitchFamily="18" charset="2"/>
              </a:rPr>
              <a:t>d </a:t>
            </a:r>
            <a:r>
              <a:rPr lang="en-US" sz="1600" dirty="0" smtClean="0">
                <a:cs typeface="ＭＳ Ｐゴシック" charset="0"/>
              </a:rPr>
              <a:t>= .050 x 10000 = 500 ft</a:t>
            </a:r>
          </a:p>
          <a:p>
            <a:pPr algn="ctr"/>
            <a:endParaRPr lang="en-US" sz="1500" dirty="0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4152900"/>
            <a:ext cx="29622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100" dirty="0"/>
              <a:t>Amplitude of Top Reflection</a:t>
            </a:r>
            <a:endParaRPr lang="en-US" sz="1500" b="0" dirty="0"/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3121223" y="744007"/>
            <a:ext cx="41197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1">
            <a:spAutoFit/>
          </a:bodyPr>
          <a:lstStyle/>
          <a:p>
            <a:r>
              <a:rPr lang="en-US" sz="1600" b="1" dirty="0" smtClean="0"/>
              <a:t>360’ </a:t>
            </a:r>
            <a:endParaRPr lang="en-US" sz="1600" b="1" dirty="0"/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8377306" y="744007"/>
            <a:ext cx="15709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1">
            <a:spAutoFit/>
          </a:bodyPr>
          <a:lstStyle/>
          <a:p>
            <a:r>
              <a:rPr lang="en-US" sz="1600" b="1" dirty="0"/>
              <a:t>0’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629400" y="3250168"/>
            <a:ext cx="830677" cy="36933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b="1" dirty="0" smtClean="0">
                <a:latin typeface="Symbol" pitchFamily="18" charset="2"/>
                <a:sym typeface="Symbol" pitchFamily="18" charset="2"/>
              </a:rPr>
              <a:t>~ l</a:t>
            </a:r>
            <a:r>
              <a:rPr lang="en-US" b="1" baseline="-25000" dirty="0" smtClean="0">
                <a:sym typeface="Symbol" pitchFamily="18" charset="2"/>
              </a:rPr>
              <a:t>d </a:t>
            </a:r>
            <a:r>
              <a:rPr lang="en-US" b="1" dirty="0" smtClean="0">
                <a:sym typeface="Symbol" pitchFamily="18" charset="2"/>
              </a:rPr>
              <a:t>/4</a:t>
            </a:r>
            <a:endParaRPr lang="en-US" b="1" dirty="0"/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6855023" y="744007"/>
            <a:ext cx="41197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1">
            <a:spAutoFit/>
          </a:bodyPr>
          <a:lstStyle/>
          <a:p>
            <a:r>
              <a:rPr lang="en-US" sz="1600" b="1" dirty="0" smtClean="0"/>
              <a:t>125’ </a:t>
            </a:r>
            <a:endParaRPr lang="en-US" sz="1600" b="1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010400" y="5372629"/>
            <a:ext cx="2133600" cy="304271"/>
          </a:xfrm>
        </p:spPr>
        <p:txBody>
          <a:bodyPr/>
          <a:lstStyle/>
          <a:p>
            <a:fld id="{C2F2A387-2714-4BF1-94C0-87ADEFC08C47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19400" y="23168"/>
            <a:ext cx="6324600" cy="830997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 Can I Predict Reservoir Presence?</a:t>
            </a:r>
            <a:br>
              <a:rPr lang="en-US" dirty="0" smtClean="0">
                <a:latin typeface="+mn-lt"/>
              </a:rPr>
            </a:br>
            <a:endParaRPr lang="en-US" dirty="0">
              <a:latin typeface="+mn-lt"/>
            </a:endParaRPr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4953000" y="1104900"/>
            <a:ext cx="3962400" cy="3865563"/>
            <a:chOff x="1776" y="768"/>
            <a:chExt cx="3519" cy="3279"/>
          </a:xfrm>
        </p:grpSpPr>
        <p:pic>
          <p:nvPicPr>
            <p:cNvPr id="6" name="Picture 3" descr="R:\gap\netsand_map.g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776" y="768"/>
              <a:ext cx="3519" cy="3279"/>
            </a:xfrm>
            <a:prstGeom prst="rect">
              <a:avLst/>
            </a:prstGeom>
            <a:noFill/>
          </p:spPr>
        </p:pic>
        <p:sp>
          <p:nvSpPr>
            <p:cNvPr id="7" name="Text Box 4"/>
            <p:cNvSpPr txBox="1">
              <a:spLocks noChangeArrowheads="1"/>
            </p:cNvSpPr>
            <p:nvPr/>
          </p:nvSpPr>
          <p:spPr bwMode="auto">
            <a:xfrm>
              <a:off x="3121" y="1728"/>
              <a:ext cx="336" cy="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288" tIns="9144" rIns="18288" bIns="9144">
              <a:spAutoFit/>
            </a:bodyPr>
            <a:lstStyle/>
            <a:p>
              <a:pPr algn="ctr"/>
              <a:r>
                <a:rPr lang="en-US" sz="1000" i="0"/>
                <a:t>Well B</a:t>
              </a:r>
              <a:endParaRPr lang="en-US" sz="800" b="0" i="0"/>
            </a:p>
          </p:txBody>
        </p:sp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2927" y="2051"/>
              <a:ext cx="335" cy="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288" tIns="9144" rIns="18288" bIns="9144">
              <a:spAutoFit/>
            </a:bodyPr>
            <a:lstStyle/>
            <a:p>
              <a:pPr algn="ctr"/>
              <a:r>
                <a:rPr lang="en-US" sz="1000" i="0"/>
                <a:t>Well C</a:t>
              </a:r>
              <a:endParaRPr lang="en-US" sz="800" b="0" i="0"/>
            </a:p>
          </p:txBody>
        </p:sp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2543" y="2016"/>
              <a:ext cx="336" cy="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288" tIns="9144" rIns="18288" bIns="9144">
              <a:spAutoFit/>
            </a:bodyPr>
            <a:lstStyle/>
            <a:p>
              <a:pPr algn="ctr"/>
              <a:r>
                <a:rPr lang="en-US" sz="1000" i="0"/>
                <a:t>Well E</a:t>
              </a:r>
              <a:endParaRPr lang="en-US" sz="800" b="0" i="0"/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3310" y="3122"/>
              <a:ext cx="338" cy="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288" tIns="9144" rIns="18288" bIns="9144">
              <a:spAutoFit/>
            </a:bodyPr>
            <a:lstStyle/>
            <a:p>
              <a:pPr algn="ctr"/>
              <a:r>
                <a:rPr lang="en-US" sz="1000" i="0"/>
                <a:t>Well A</a:t>
              </a:r>
              <a:endParaRPr lang="en-US" sz="800" b="0" i="0"/>
            </a:p>
          </p:txBody>
        </p:sp>
        <p:sp>
          <p:nvSpPr>
            <p:cNvPr id="11" name="Text Box 8"/>
            <p:cNvSpPr txBox="1">
              <a:spLocks noChangeArrowheads="1"/>
            </p:cNvSpPr>
            <p:nvPr/>
          </p:nvSpPr>
          <p:spPr bwMode="auto">
            <a:xfrm>
              <a:off x="2879" y="3072"/>
              <a:ext cx="336" cy="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288" tIns="9144" rIns="18288" bIns="9144">
              <a:spAutoFit/>
            </a:bodyPr>
            <a:lstStyle/>
            <a:p>
              <a:pPr algn="ctr"/>
              <a:r>
                <a:rPr lang="en-US" sz="1000" i="0"/>
                <a:t>Well D</a:t>
              </a:r>
              <a:endParaRPr lang="en-US" sz="800" b="0" i="0"/>
            </a:p>
          </p:txBody>
        </p:sp>
        <p:sp>
          <p:nvSpPr>
            <p:cNvPr id="12" name="Text Box 9"/>
            <p:cNvSpPr txBox="1">
              <a:spLocks noChangeArrowheads="1"/>
            </p:cNvSpPr>
            <p:nvPr/>
          </p:nvSpPr>
          <p:spPr bwMode="auto">
            <a:xfrm>
              <a:off x="3840" y="2352"/>
              <a:ext cx="336" cy="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288" tIns="9144" rIns="18288" bIns="9144">
              <a:spAutoFit/>
            </a:bodyPr>
            <a:lstStyle/>
            <a:p>
              <a:pPr algn="ctr"/>
              <a:r>
                <a:rPr lang="en-US" sz="1000" i="0"/>
                <a:t>Well F</a:t>
              </a:r>
              <a:endParaRPr lang="en-US" sz="800" b="0" i="0"/>
            </a:p>
          </p:txBody>
        </p:sp>
      </p:grp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5105400" y="647700"/>
            <a:ext cx="3526093" cy="369332"/>
          </a:xfrm>
          <a:prstGeom prst="rect">
            <a:avLst/>
          </a:prstGeom>
          <a:solidFill>
            <a:srgbClr val="FFFF99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b="0" i="0"/>
              <a:t>Net Sand Predicted from Amplitude</a:t>
            </a:r>
            <a:endParaRPr lang="en-US" sz="2400" b="0" i="0"/>
          </a:p>
        </p:txBody>
      </p:sp>
      <p:sp>
        <p:nvSpPr>
          <p:cNvPr id="17" name="Rectangle 48" descr="30%"/>
          <p:cNvSpPr>
            <a:spLocks noChangeArrowheads="1"/>
          </p:cNvSpPr>
          <p:nvPr/>
        </p:nvSpPr>
        <p:spPr bwMode="auto">
          <a:xfrm>
            <a:off x="609600" y="2727325"/>
            <a:ext cx="914400" cy="511175"/>
          </a:xfrm>
          <a:prstGeom prst="rect">
            <a:avLst/>
          </a:prstGeom>
          <a:pattFill prst="pct30">
            <a:fgClr>
              <a:srgbClr val="00FFCC"/>
            </a:fgClr>
            <a:bgClr>
              <a:schemeClr val="tx1"/>
            </a:bgClr>
          </a:pattFill>
          <a:ln w="19050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3" name="Group 62"/>
          <p:cNvGrpSpPr/>
          <p:nvPr/>
        </p:nvGrpSpPr>
        <p:grpSpPr>
          <a:xfrm>
            <a:off x="609600" y="2241550"/>
            <a:ext cx="627063" cy="1473200"/>
            <a:chOff x="609600" y="2241550"/>
            <a:chExt cx="627063" cy="1473200"/>
          </a:xfrm>
        </p:grpSpPr>
        <p:sp>
          <p:nvSpPr>
            <p:cNvPr id="4" name="Rectangle 55" descr="Sand"/>
            <p:cNvSpPr>
              <a:spLocks noChangeArrowheads="1"/>
            </p:cNvSpPr>
            <p:nvPr/>
          </p:nvSpPr>
          <p:spPr bwMode="auto">
            <a:xfrm>
              <a:off x="609600" y="3238500"/>
              <a:ext cx="627063" cy="476250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38100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100"/>
            </a:p>
          </p:txBody>
        </p:sp>
        <p:sp>
          <p:nvSpPr>
            <p:cNvPr id="18" name="Rectangle 56" descr="Sand"/>
            <p:cNvSpPr>
              <a:spLocks noChangeArrowheads="1"/>
            </p:cNvSpPr>
            <p:nvPr/>
          </p:nvSpPr>
          <p:spPr bwMode="auto">
            <a:xfrm>
              <a:off x="609600" y="2241550"/>
              <a:ext cx="627063" cy="477838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38100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10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3276600" y="2241550"/>
            <a:ext cx="914400" cy="1038225"/>
            <a:chOff x="2971800" y="2657475"/>
            <a:chExt cx="914400" cy="1038225"/>
          </a:xfrm>
        </p:grpSpPr>
        <p:sp>
          <p:nvSpPr>
            <p:cNvPr id="19" name="Rectangle 69" descr="Sand"/>
            <p:cNvSpPr>
              <a:spLocks noChangeArrowheads="1"/>
            </p:cNvSpPr>
            <p:nvPr/>
          </p:nvSpPr>
          <p:spPr bwMode="auto">
            <a:xfrm>
              <a:off x="2971800" y="3219450"/>
              <a:ext cx="627063" cy="476250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38100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100"/>
            </a:p>
          </p:txBody>
        </p:sp>
        <p:sp>
          <p:nvSpPr>
            <p:cNvPr id="20" name="Rectangle 70" descr="Sand"/>
            <p:cNvSpPr>
              <a:spLocks noChangeArrowheads="1"/>
            </p:cNvSpPr>
            <p:nvPr/>
          </p:nvSpPr>
          <p:spPr bwMode="auto">
            <a:xfrm>
              <a:off x="2971800" y="2657475"/>
              <a:ext cx="627063" cy="477838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38100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100"/>
            </a:p>
          </p:txBody>
        </p:sp>
        <p:sp>
          <p:nvSpPr>
            <p:cNvPr id="21" name="Rectangle 68" descr="30%"/>
            <p:cNvSpPr>
              <a:spLocks noChangeArrowheads="1"/>
            </p:cNvSpPr>
            <p:nvPr/>
          </p:nvSpPr>
          <p:spPr bwMode="auto">
            <a:xfrm>
              <a:off x="2971800" y="3143250"/>
              <a:ext cx="914400" cy="82550"/>
            </a:xfrm>
            <a:prstGeom prst="rect">
              <a:avLst/>
            </a:prstGeom>
            <a:pattFill prst="pct30">
              <a:fgClr>
                <a:srgbClr val="00FFCC"/>
              </a:fgClr>
              <a:bgClr>
                <a:schemeClr val="tx1"/>
              </a:bgClr>
            </a:pattFill>
            <a:ln w="19050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2" name="Text Box 71"/>
          <p:cNvSpPr txBox="1">
            <a:spLocks noChangeArrowheads="1"/>
          </p:cNvSpPr>
          <p:nvPr/>
        </p:nvSpPr>
        <p:spPr bwMode="auto">
          <a:xfrm>
            <a:off x="524055" y="1366837"/>
            <a:ext cx="941027" cy="73866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100"/>
              <a:t>Well B </a:t>
            </a:r>
          </a:p>
          <a:p>
            <a:pPr algn="ctr"/>
            <a:r>
              <a:rPr lang="en-US" sz="2100"/>
              <a:t>71’</a:t>
            </a:r>
          </a:p>
        </p:txBody>
      </p:sp>
      <p:sp>
        <p:nvSpPr>
          <p:cNvPr id="23" name="Oval 73"/>
          <p:cNvSpPr>
            <a:spLocks noChangeArrowheads="1"/>
          </p:cNvSpPr>
          <p:nvPr/>
        </p:nvSpPr>
        <p:spPr bwMode="auto">
          <a:xfrm>
            <a:off x="6400800" y="23241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Oval 74"/>
          <p:cNvSpPr>
            <a:spLocks noChangeArrowheads="1"/>
          </p:cNvSpPr>
          <p:nvPr/>
        </p:nvSpPr>
        <p:spPr bwMode="auto">
          <a:xfrm>
            <a:off x="6477000" y="36957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5" name="AutoShape 75"/>
          <p:cNvCxnSpPr>
            <a:cxnSpLocks noChangeShapeType="1"/>
            <a:stCxn id="22" idx="3"/>
            <a:endCxn id="23" idx="6"/>
          </p:cNvCxnSpPr>
          <p:nvPr/>
        </p:nvCxnSpPr>
        <p:spPr bwMode="auto">
          <a:xfrm>
            <a:off x="1465082" y="1736169"/>
            <a:ext cx="5088118" cy="664131"/>
          </a:xfrm>
          <a:prstGeom prst="bentConnector3">
            <a:avLst>
              <a:gd name="adj1" fmla="val 104493"/>
            </a:avLst>
          </a:prstGeom>
          <a:noFill/>
          <a:ln w="38100">
            <a:solidFill>
              <a:srgbClr val="FF0000"/>
            </a:solidFill>
            <a:prstDash val="sysDot"/>
            <a:miter lim="800000"/>
            <a:headEnd/>
            <a:tailEnd type="triangle" w="med" len="med"/>
          </a:ln>
          <a:effectLst/>
        </p:spPr>
      </p:cxnSp>
      <p:pic>
        <p:nvPicPr>
          <p:cNvPr id="26" name="Picture 45" descr="G:\ctgs\ga\_Todd, Payson\Presentations\Wedge.gif"/>
          <p:cNvPicPr>
            <a:picLocks noChangeAspect="1" noChangeArrowheads="1"/>
          </p:cNvPicPr>
          <p:nvPr/>
        </p:nvPicPr>
        <p:blipFill>
          <a:blip r:embed="rId4" cstate="print"/>
          <a:srcRect l="68906" t="11807" r="14981" b="51027"/>
          <a:stretch>
            <a:fillRect/>
          </a:stretch>
        </p:blipFill>
        <p:spPr bwMode="auto">
          <a:xfrm>
            <a:off x="1676400" y="1028700"/>
            <a:ext cx="1524000" cy="35052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</p:spPr>
      </p:pic>
      <p:cxnSp>
        <p:nvCxnSpPr>
          <p:cNvPr id="27" name="AutoShape 76"/>
          <p:cNvCxnSpPr>
            <a:cxnSpLocks noChangeShapeType="1"/>
            <a:stCxn id="28" idx="3"/>
            <a:endCxn id="24" idx="2"/>
          </p:cNvCxnSpPr>
          <p:nvPr/>
        </p:nvCxnSpPr>
        <p:spPr bwMode="auto">
          <a:xfrm>
            <a:off x="4922663" y="3531632"/>
            <a:ext cx="1554337" cy="240268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rgbClr val="0000FF"/>
            </a:solidFill>
            <a:prstDash val="sysDot"/>
            <a:miter lim="800000"/>
            <a:headEnd/>
            <a:tailEnd type="triangle" w="med" len="med"/>
          </a:ln>
          <a:effectLst/>
        </p:spPr>
      </p:cxnSp>
      <p:sp>
        <p:nvSpPr>
          <p:cNvPr id="28" name="Text Box 72"/>
          <p:cNvSpPr txBox="1">
            <a:spLocks noChangeArrowheads="1"/>
          </p:cNvSpPr>
          <p:nvPr/>
        </p:nvSpPr>
        <p:spPr bwMode="auto">
          <a:xfrm>
            <a:off x="3962400" y="3162300"/>
            <a:ext cx="960263" cy="738664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100"/>
              <a:t>Well D </a:t>
            </a:r>
          </a:p>
          <a:p>
            <a:pPr algn="ctr"/>
            <a:r>
              <a:rPr lang="en-US" sz="2100"/>
              <a:t>15’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2971800" y="4000500"/>
            <a:ext cx="2743200" cy="1541228"/>
            <a:chOff x="3276600" y="3848100"/>
            <a:chExt cx="2743200" cy="1541228"/>
          </a:xfrm>
        </p:grpSpPr>
        <p:sp>
          <p:nvSpPr>
            <p:cNvPr id="30" name="Rectangle 13"/>
            <p:cNvSpPr>
              <a:spLocks noChangeArrowheads="1"/>
            </p:cNvSpPr>
            <p:nvPr/>
          </p:nvSpPr>
          <p:spPr bwMode="auto">
            <a:xfrm>
              <a:off x="3276600" y="3848100"/>
              <a:ext cx="2725456" cy="146076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1400" b="0" i="0"/>
            </a:p>
          </p:txBody>
        </p:sp>
        <p:sp>
          <p:nvSpPr>
            <p:cNvPr id="31" name="Line 14"/>
            <p:cNvSpPr>
              <a:spLocks noChangeShapeType="1"/>
            </p:cNvSpPr>
            <p:nvPr/>
          </p:nvSpPr>
          <p:spPr bwMode="auto">
            <a:xfrm>
              <a:off x="4495800" y="3848100"/>
              <a:ext cx="0" cy="14607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32" name="Line 15"/>
            <p:cNvSpPr>
              <a:spLocks noChangeShapeType="1"/>
            </p:cNvSpPr>
            <p:nvPr/>
          </p:nvSpPr>
          <p:spPr bwMode="auto">
            <a:xfrm>
              <a:off x="3294344" y="4099956"/>
              <a:ext cx="27254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33" name="Line 16"/>
            <p:cNvSpPr>
              <a:spLocks noChangeShapeType="1"/>
            </p:cNvSpPr>
            <p:nvPr/>
          </p:nvSpPr>
          <p:spPr bwMode="auto">
            <a:xfrm>
              <a:off x="3294344" y="4301441"/>
              <a:ext cx="27254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34" name="Line 17"/>
            <p:cNvSpPr>
              <a:spLocks noChangeShapeType="1"/>
            </p:cNvSpPr>
            <p:nvPr/>
          </p:nvSpPr>
          <p:spPr bwMode="auto">
            <a:xfrm>
              <a:off x="3294344" y="4502926"/>
              <a:ext cx="27254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35" name="Line 18"/>
            <p:cNvSpPr>
              <a:spLocks noChangeShapeType="1"/>
            </p:cNvSpPr>
            <p:nvPr/>
          </p:nvSpPr>
          <p:spPr bwMode="auto">
            <a:xfrm>
              <a:off x="3294344" y="4704411"/>
              <a:ext cx="27254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36" name="Line 19"/>
            <p:cNvSpPr>
              <a:spLocks noChangeShapeType="1"/>
            </p:cNvSpPr>
            <p:nvPr/>
          </p:nvSpPr>
          <p:spPr bwMode="auto">
            <a:xfrm>
              <a:off x="3294344" y="4905896"/>
              <a:ext cx="27254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37" name="Line 20"/>
            <p:cNvSpPr>
              <a:spLocks noChangeShapeType="1"/>
            </p:cNvSpPr>
            <p:nvPr/>
          </p:nvSpPr>
          <p:spPr bwMode="auto">
            <a:xfrm>
              <a:off x="3294344" y="5107381"/>
              <a:ext cx="27254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38" name="Text Box 21"/>
            <p:cNvSpPr txBox="1">
              <a:spLocks noChangeArrowheads="1"/>
            </p:cNvSpPr>
            <p:nvPr/>
          </p:nvSpPr>
          <p:spPr bwMode="auto">
            <a:xfrm>
              <a:off x="3276600" y="3848100"/>
              <a:ext cx="52129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 b="1" i="0" dirty="0"/>
                <a:t>Well</a:t>
              </a:r>
            </a:p>
          </p:txBody>
        </p:sp>
        <p:sp>
          <p:nvSpPr>
            <p:cNvPr id="39" name="Text Box 22"/>
            <p:cNvSpPr txBox="1">
              <a:spLocks noChangeArrowheads="1"/>
            </p:cNvSpPr>
            <p:nvPr/>
          </p:nvSpPr>
          <p:spPr bwMode="auto">
            <a:xfrm>
              <a:off x="4413317" y="3848100"/>
              <a:ext cx="85991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i="0" dirty="0"/>
                <a:t>Net Sand</a:t>
              </a:r>
            </a:p>
          </p:txBody>
        </p:sp>
        <p:sp>
          <p:nvSpPr>
            <p:cNvPr id="40" name="Text Box 23"/>
            <p:cNvSpPr txBox="1">
              <a:spLocks noChangeArrowheads="1"/>
            </p:cNvSpPr>
            <p:nvPr/>
          </p:nvSpPr>
          <p:spPr bwMode="auto">
            <a:xfrm>
              <a:off x="3276600" y="4052699"/>
              <a:ext cx="64934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 b="0" i="0" dirty="0">
                  <a:solidFill>
                    <a:srgbClr val="FF0000"/>
                  </a:solidFill>
                </a:rPr>
                <a:t>Well B</a:t>
              </a:r>
            </a:p>
          </p:txBody>
        </p:sp>
        <p:sp>
          <p:nvSpPr>
            <p:cNvPr id="41" name="Text Box 24"/>
            <p:cNvSpPr txBox="1">
              <a:spLocks noChangeArrowheads="1"/>
            </p:cNvSpPr>
            <p:nvPr/>
          </p:nvSpPr>
          <p:spPr bwMode="auto">
            <a:xfrm>
              <a:off x="3276600" y="4255199"/>
              <a:ext cx="63972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 b="0" i="0" dirty="0"/>
                <a:t>Well E</a:t>
              </a:r>
            </a:p>
          </p:txBody>
        </p:sp>
        <p:sp>
          <p:nvSpPr>
            <p:cNvPr id="42" name="Text Box 25"/>
            <p:cNvSpPr txBox="1">
              <a:spLocks noChangeArrowheads="1"/>
            </p:cNvSpPr>
            <p:nvPr/>
          </p:nvSpPr>
          <p:spPr bwMode="auto">
            <a:xfrm>
              <a:off x="3276600" y="4457699"/>
              <a:ext cx="64774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 b="0" i="0" dirty="0"/>
                <a:t>Well C</a:t>
              </a:r>
            </a:p>
          </p:txBody>
        </p:sp>
        <p:sp>
          <p:nvSpPr>
            <p:cNvPr id="43" name="Text Box 26"/>
            <p:cNvSpPr txBox="1">
              <a:spLocks noChangeArrowheads="1"/>
            </p:cNvSpPr>
            <p:nvPr/>
          </p:nvSpPr>
          <p:spPr bwMode="auto">
            <a:xfrm>
              <a:off x="3276600" y="4662298"/>
              <a:ext cx="65575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 b="0" i="0"/>
                <a:t>Well A</a:t>
              </a:r>
            </a:p>
          </p:txBody>
        </p:sp>
        <p:sp>
          <p:nvSpPr>
            <p:cNvPr id="44" name="Text Box 27"/>
            <p:cNvSpPr txBox="1">
              <a:spLocks noChangeArrowheads="1"/>
            </p:cNvSpPr>
            <p:nvPr/>
          </p:nvSpPr>
          <p:spPr bwMode="auto">
            <a:xfrm>
              <a:off x="3276600" y="4864798"/>
              <a:ext cx="66216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 b="0" i="0" dirty="0">
                  <a:solidFill>
                    <a:srgbClr val="0000FF"/>
                  </a:solidFill>
                </a:rPr>
                <a:t>Well D</a:t>
              </a:r>
            </a:p>
          </p:txBody>
        </p:sp>
        <p:sp>
          <p:nvSpPr>
            <p:cNvPr id="45" name="Text Box 28"/>
            <p:cNvSpPr txBox="1">
              <a:spLocks noChangeArrowheads="1"/>
            </p:cNvSpPr>
            <p:nvPr/>
          </p:nvSpPr>
          <p:spPr bwMode="auto">
            <a:xfrm>
              <a:off x="3276600" y="5067300"/>
              <a:ext cx="63331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 b="0" i="0" dirty="0"/>
                <a:t>Well F</a:t>
              </a:r>
            </a:p>
          </p:txBody>
        </p:sp>
        <p:sp>
          <p:nvSpPr>
            <p:cNvPr id="46" name="Text Box 29"/>
            <p:cNvSpPr txBox="1">
              <a:spLocks noChangeArrowheads="1"/>
            </p:cNvSpPr>
            <p:nvPr/>
          </p:nvSpPr>
          <p:spPr bwMode="auto">
            <a:xfrm>
              <a:off x="4702461" y="4027338"/>
              <a:ext cx="36740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400" b="0" i="0" dirty="0">
                  <a:solidFill>
                    <a:srgbClr val="FF0000"/>
                  </a:solidFill>
                </a:rPr>
                <a:t>71</a:t>
              </a:r>
            </a:p>
          </p:txBody>
        </p:sp>
        <p:sp>
          <p:nvSpPr>
            <p:cNvPr id="47" name="Text Box 30"/>
            <p:cNvSpPr txBox="1">
              <a:spLocks noChangeArrowheads="1"/>
            </p:cNvSpPr>
            <p:nvPr/>
          </p:nvSpPr>
          <p:spPr bwMode="auto">
            <a:xfrm>
              <a:off x="4684772" y="4234910"/>
              <a:ext cx="402786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1400" b="0" i="0"/>
                <a:t>21</a:t>
              </a:r>
            </a:p>
          </p:txBody>
        </p:sp>
        <p:sp>
          <p:nvSpPr>
            <p:cNvPr id="48" name="Text Box 31"/>
            <p:cNvSpPr txBox="1">
              <a:spLocks noChangeArrowheads="1"/>
            </p:cNvSpPr>
            <p:nvPr/>
          </p:nvSpPr>
          <p:spPr bwMode="auto">
            <a:xfrm>
              <a:off x="4702461" y="4442482"/>
              <a:ext cx="36740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400" b="0" i="0"/>
                <a:t>48</a:t>
              </a:r>
            </a:p>
          </p:txBody>
        </p:sp>
        <p:sp>
          <p:nvSpPr>
            <p:cNvPr id="49" name="Text Box 32"/>
            <p:cNvSpPr txBox="1">
              <a:spLocks noChangeArrowheads="1"/>
            </p:cNvSpPr>
            <p:nvPr/>
          </p:nvSpPr>
          <p:spPr bwMode="auto">
            <a:xfrm>
              <a:off x="4702461" y="4652153"/>
              <a:ext cx="36740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400" b="0" i="0"/>
                <a:t>62</a:t>
              </a:r>
            </a:p>
          </p:txBody>
        </p:sp>
        <p:sp>
          <p:nvSpPr>
            <p:cNvPr id="50" name="Text Box 33"/>
            <p:cNvSpPr txBox="1">
              <a:spLocks noChangeArrowheads="1"/>
            </p:cNvSpPr>
            <p:nvPr/>
          </p:nvSpPr>
          <p:spPr bwMode="auto">
            <a:xfrm>
              <a:off x="4702461" y="4859725"/>
              <a:ext cx="36740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400" b="0" i="0" dirty="0">
                  <a:solidFill>
                    <a:srgbClr val="0000FF"/>
                  </a:solidFill>
                </a:rPr>
                <a:t>15</a:t>
              </a:r>
            </a:p>
          </p:txBody>
        </p:sp>
        <p:sp>
          <p:nvSpPr>
            <p:cNvPr id="51" name="Text Box 34"/>
            <p:cNvSpPr txBox="1">
              <a:spLocks noChangeArrowheads="1"/>
            </p:cNvSpPr>
            <p:nvPr/>
          </p:nvSpPr>
          <p:spPr bwMode="auto">
            <a:xfrm>
              <a:off x="4702461" y="5067300"/>
              <a:ext cx="36740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400" b="0" i="0" dirty="0"/>
                <a:t>44</a:t>
              </a:r>
            </a:p>
          </p:txBody>
        </p:sp>
        <p:sp>
          <p:nvSpPr>
            <p:cNvPr id="52" name="Line 35"/>
            <p:cNvSpPr>
              <a:spLocks noChangeShapeType="1"/>
            </p:cNvSpPr>
            <p:nvPr/>
          </p:nvSpPr>
          <p:spPr bwMode="auto">
            <a:xfrm>
              <a:off x="5181600" y="3848100"/>
              <a:ext cx="0" cy="14607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53" name="Text Box 36"/>
            <p:cNvSpPr txBox="1">
              <a:spLocks noChangeArrowheads="1"/>
            </p:cNvSpPr>
            <p:nvPr/>
          </p:nvSpPr>
          <p:spPr bwMode="auto">
            <a:xfrm>
              <a:off x="5339153" y="3848100"/>
              <a:ext cx="57701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i="0" dirty="0"/>
                <a:t>Pred.</a:t>
              </a:r>
            </a:p>
          </p:txBody>
        </p:sp>
        <p:sp>
          <p:nvSpPr>
            <p:cNvPr id="54" name="Text Box 37"/>
            <p:cNvSpPr txBox="1">
              <a:spLocks noChangeArrowheads="1"/>
            </p:cNvSpPr>
            <p:nvPr/>
          </p:nvSpPr>
          <p:spPr bwMode="auto">
            <a:xfrm>
              <a:off x="5443070" y="4055074"/>
              <a:ext cx="36740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400" b="0" i="0" dirty="0">
                  <a:solidFill>
                    <a:srgbClr val="FF0000"/>
                  </a:solidFill>
                </a:rPr>
                <a:t>68</a:t>
              </a:r>
            </a:p>
          </p:txBody>
        </p:sp>
        <p:sp>
          <p:nvSpPr>
            <p:cNvPr id="55" name="Text Box 38"/>
            <p:cNvSpPr txBox="1">
              <a:spLocks noChangeArrowheads="1"/>
            </p:cNvSpPr>
            <p:nvPr/>
          </p:nvSpPr>
          <p:spPr bwMode="auto">
            <a:xfrm>
              <a:off x="5443070" y="4259949"/>
              <a:ext cx="36740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400" b="0" i="0"/>
                <a:t>29</a:t>
              </a:r>
            </a:p>
          </p:txBody>
        </p:sp>
        <p:sp>
          <p:nvSpPr>
            <p:cNvPr id="56" name="Text Box 39"/>
            <p:cNvSpPr txBox="1">
              <a:spLocks noChangeArrowheads="1"/>
            </p:cNvSpPr>
            <p:nvPr/>
          </p:nvSpPr>
          <p:spPr bwMode="auto">
            <a:xfrm>
              <a:off x="5442182" y="4464824"/>
              <a:ext cx="36740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400" b="0" i="0"/>
                <a:t>42</a:t>
              </a:r>
            </a:p>
          </p:txBody>
        </p:sp>
        <p:sp>
          <p:nvSpPr>
            <p:cNvPr id="57" name="Text Box 40"/>
            <p:cNvSpPr txBox="1">
              <a:spLocks noChangeArrowheads="1"/>
            </p:cNvSpPr>
            <p:nvPr/>
          </p:nvSpPr>
          <p:spPr bwMode="auto">
            <a:xfrm>
              <a:off x="5443070" y="4671798"/>
              <a:ext cx="36740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400" b="0" i="0"/>
                <a:t>53</a:t>
              </a:r>
            </a:p>
          </p:txBody>
        </p:sp>
        <p:sp>
          <p:nvSpPr>
            <p:cNvPr id="58" name="Text Box 41"/>
            <p:cNvSpPr txBox="1">
              <a:spLocks noChangeArrowheads="1"/>
            </p:cNvSpPr>
            <p:nvPr/>
          </p:nvSpPr>
          <p:spPr bwMode="auto">
            <a:xfrm>
              <a:off x="5443070" y="4876673"/>
              <a:ext cx="36740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400" b="0" i="0" dirty="0">
                  <a:solidFill>
                    <a:srgbClr val="0000FF"/>
                  </a:solidFill>
                </a:rPr>
                <a:t>14</a:t>
              </a:r>
            </a:p>
          </p:txBody>
        </p:sp>
        <p:sp>
          <p:nvSpPr>
            <p:cNvPr id="59" name="Text Box 42"/>
            <p:cNvSpPr txBox="1">
              <a:spLocks noChangeArrowheads="1"/>
            </p:cNvSpPr>
            <p:nvPr/>
          </p:nvSpPr>
          <p:spPr bwMode="auto">
            <a:xfrm>
              <a:off x="5445439" y="5081551"/>
              <a:ext cx="36740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400" b="0" i="0" dirty="0"/>
                <a:t>36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F2A387-2714-4BF1-94C0-87ADEFC08C47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Seismic Resolution</a:t>
            </a:r>
            <a:endParaRPr lang="en-US" dirty="0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057400" y="759797"/>
            <a:ext cx="4861267" cy="4662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514350" indent="-514350">
              <a:spcBef>
                <a:spcPct val="50000"/>
              </a:spcBef>
              <a:buFont typeface="+mj-lt"/>
              <a:buAutoNum type="arabicPeriod"/>
              <a:defRPr/>
            </a:pPr>
            <a:r>
              <a:rPr lang="en-US" sz="2800" u="sng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Vertical Resolution</a:t>
            </a:r>
          </a:p>
          <a:p>
            <a:pPr lvl="1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+mn-lt"/>
                <a:cs typeface="ＭＳ Ｐゴシック" charset="0"/>
              </a:rPr>
              <a:t>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+mn-lt"/>
                <a:cs typeface="ＭＳ Ｐゴシック" charset="0"/>
              </a:rPr>
              <a:t>Resolution vs. Detection</a:t>
            </a:r>
            <a:endParaRPr lang="en-US" sz="2800" dirty="0" smtClean="0">
              <a:solidFill>
                <a:schemeClr val="bg1">
                  <a:lumMod val="65000"/>
                </a:schemeClr>
              </a:solidFill>
              <a:latin typeface="+mn-lt"/>
              <a:cs typeface="ＭＳ Ｐゴシック" charset="0"/>
            </a:endParaRPr>
          </a:p>
          <a:p>
            <a:pPr lvl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+mn-lt"/>
                <a:cs typeface="ＭＳ Ｐゴシック" charset="0"/>
              </a:rPr>
              <a:t> Thin Bed Response and Tuning</a:t>
            </a:r>
          </a:p>
          <a:p>
            <a:pPr marL="514350" indent="-514350">
              <a:spcBef>
                <a:spcPct val="50000"/>
              </a:spcBef>
              <a:buFont typeface="+mj-lt"/>
              <a:buAutoNum type="arabicPeriod"/>
              <a:defRPr/>
            </a:pPr>
            <a:r>
              <a:rPr lang="en-US" sz="2800" u="sng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Lateral Resolution</a:t>
            </a:r>
          </a:p>
          <a:p>
            <a:pPr lvl="1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 Fresnel Zone</a:t>
            </a:r>
          </a:p>
          <a:p>
            <a:pPr lvl="1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 Migration and Lateral Resolution</a:t>
            </a:r>
          </a:p>
          <a:p>
            <a:pPr marL="514350" indent="-514350">
              <a:spcBef>
                <a:spcPct val="50000"/>
              </a:spcBef>
              <a:buFont typeface="+mj-lt"/>
              <a:buAutoNum type="arabicPeriod"/>
              <a:defRPr/>
            </a:pPr>
            <a:r>
              <a:rPr lang="en-US" sz="2800" u="sng" dirty="0" smtClean="0">
                <a:solidFill>
                  <a:schemeClr val="bg1">
                    <a:lumMod val="65000"/>
                  </a:schemeClr>
                </a:solidFill>
                <a:latin typeface="+mn-lt"/>
                <a:cs typeface="ＭＳ Ｐゴシック" charset="0"/>
              </a:rPr>
              <a:t>Scenario Modeling</a:t>
            </a:r>
          </a:p>
          <a:p>
            <a:pPr marL="514350" indent="-514350">
              <a:spcBef>
                <a:spcPct val="50000"/>
              </a:spcBef>
              <a:buFont typeface="+mj-lt"/>
              <a:buAutoNum type="arabicPeriod"/>
              <a:defRPr/>
            </a:pPr>
            <a:r>
              <a:rPr lang="en-US" sz="2800" u="sng" dirty="0" smtClean="0">
                <a:latin typeface="+mn-lt"/>
                <a:cs typeface="ＭＳ Ｐゴシック" charset="0"/>
              </a:rPr>
              <a:t>Gassmann </a:t>
            </a:r>
            <a:r>
              <a:rPr lang="en-US" sz="2800" u="sng" dirty="0" smtClean="0">
                <a:latin typeface="+mn-lt"/>
                <a:cs typeface="ＭＳ Ｐゴシック" charset="0"/>
              </a:rPr>
              <a:t>Fluid </a:t>
            </a:r>
            <a:r>
              <a:rPr lang="en-US" sz="2800" u="sng" dirty="0" smtClean="0">
                <a:latin typeface="+mn-lt"/>
                <a:cs typeface="ＭＳ Ｐゴシック" charset="0"/>
              </a:rPr>
              <a:t>Substitution</a:t>
            </a:r>
            <a:endParaRPr lang="en-US" sz="2800" u="sng" dirty="0" smtClean="0">
              <a:latin typeface="+mn-lt"/>
              <a:cs typeface="ＭＳ Ｐゴシック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F2A387-2714-4BF1-94C0-87ADEFC08C47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71800" y="23169"/>
            <a:ext cx="6172200" cy="395932"/>
          </a:xfrm>
        </p:spPr>
        <p:txBody>
          <a:bodyPr/>
          <a:lstStyle/>
          <a:p>
            <a:r>
              <a:rPr lang="en-US" dirty="0" smtClean="0"/>
              <a:t>Fluid Substitution - Biot-Gassmann Equations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5468779"/>
            <a:ext cx="9717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Russell (2015). </a:t>
            </a:r>
            <a:endParaRPr lang="en-US" sz="1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3400" y="876300"/>
            <a:ext cx="8229600" cy="4622800"/>
            <a:chOff x="762000" y="1562100"/>
            <a:chExt cx="7431087" cy="4013200"/>
          </a:xfrm>
        </p:grpSpPr>
        <p:pic>
          <p:nvPicPr>
            <p:cNvPr id="77831" name="Picture 7"/>
            <p:cNvPicPr>
              <a:picLocks noChangeAspect="1" noChangeArrowheads="1"/>
            </p:cNvPicPr>
            <p:nvPr/>
          </p:nvPicPr>
          <p:blipFill>
            <a:blip r:embed="rId2" cstate="print"/>
            <a:srcRect t="17277"/>
            <a:stretch>
              <a:fillRect/>
            </a:stretch>
          </p:blipFill>
          <p:spPr bwMode="auto">
            <a:xfrm>
              <a:off x="762000" y="1562100"/>
              <a:ext cx="7431087" cy="401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Rectangle 5"/>
            <p:cNvSpPr/>
            <p:nvPr/>
          </p:nvSpPr>
          <p:spPr>
            <a:xfrm>
              <a:off x="914400" y="2019300"/>
              <a:ext cx="1905000" cy="2971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228600" y="1257300"/>
            <a:ext cx="22715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spcBef>
                <a:spcPct val="50000"/>
              </a:spcBef>
              <a:defRPr/>
            </a:pPr>
            <a:r>
              <a:rPr lang="en-US" sz="2400" u="sng" dirty="0" smtClean="0">
                <a:cs typeface="ＭＳ Ｐゴシック" charset="0"/>
              </a:rPr>
              <a:t>The existing rock</a:t>
            </a:r>
            <a:endParaRPr lang="en-US" sz="2400" u="sng" dirty="0" smtClean="0">
              <a:cs typeface="ＭＳ Ｐゴシック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F2A387-2714-4BF1-94C0-87ADEFC08C4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468779"/>
            <a:ext cx="9717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Russell (2015). </a:t>
            </a:r>
            <a:endParaRPr lang="en-US" sz="1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" name="Group 24"/>
          <p:cNvGrpSpPr/>
          <p:nvPr/>
        </p:nvGrpSpPr>
        <p:grpSpPr>
          <a:xfrm>
            <a:off x="762000" y="952500"/>
            <a:ext cx="3200400" cy="4402290"/>
            <a:chOff x="228600" y="952500"/>
            <a:chExt cx="3200400" cy="4402290"/>
          </a:xfrm>
        </p:grpSpPr>
        <p:pic>
          <p:nvPicPr>
            <p:cNvPr id="7680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t="5791"/>
            <a:stretch>
              <a:fillRect/>
            </a:stretch>
          </p:blipFill>
          <p:spPr bwMode="auto">
            <a:xfrm>
              <a:off x="228600" y="2467845"/>
              <a:ext cx="1517682" cy="1371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6805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 t="6313"/>
            <a:stretch>
              <a:fillRect/>
            </a:stretch>
          </p:blipFill>
          <p:spPr bwMode="auto">
            <a:xfrm>
              <a:off x="233886" y="952500"/>
              <a:ext cx="1507111" cy="1354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6806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 t="6313"/>
            <a:stretch>
              <a:fillRect/>
            </a:stretch>
          </p:blipFill>
          <p:spPr bwMode="auto">
            <a:xfrm>
              <a:off x="233886" y="4000500"/>
              <a:ext cx="1507111" cy="1354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" name="Title 2"/>
            <p:cNvSpPr txBox="1">
              <a:spLocks/>
            </p:cNvSpPr>
            <p:nvPr/>
          </p:nvSpPr>
          <p:spPr>
            <a:xfrm>
              <a:off x="1905000" y="1104900"/>
              <a:ext cx="1524000" cy="3970318"/>
            </a:xfrm>
            <a:prstGeom prst="rect">
              <a:avLst/>
            </a:prstGeom>
          </p:spPr>
          <p:txBody>
            <a:bodyPr wrap="square" rIns="18288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Reservoir Conditions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 smtClean="0">
                <a:latin typeface="+mj-lt"/>
                <a:ea typeface="+mj-ea"/>
                <a:cs typeface="+mj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 smtClean="0">
                <a:latin typeface="+mj-lt"/>
                <a:ea typeface="+mj-ea"/>
                <a:cs typeface="+mj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Dry Framework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 smtClean="0">
                <a:latin typeface="+mj-lt"/>
                <a:ea typeface="+mj-ea"/>
                <a:cs typeface="+mj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 smtClean="0">
                <a:latin typeface="+mj-lt"/>
                <a:ea typeface="+mj-ea"/>
                <a:cs typeface="+mj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Fluid Substitution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3" name="Down Arrow 12"/>
            <p:cNvSpPr/>
            <p:nvPr/>
          </p:nvSpPr>
          <p:spPr>
            <a:xfrm>
              <a:off x="2438400" y="1866900"/>
              <a:ext cx="381000" cy="685800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Down Arrow 13"/>
            <p:cNvSpPr/>
            <p:nvPr/>
          </p:nvSpPr>
          <p:spPr>
            <a:xfrm>
              <a:off x="2438400" y="3543300"/>
              <a:ext cx="381000" cy="685800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680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33012" y="3086100"/>
            <a:ext cx="3688535" cy="1059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6808" name="Picture 8"/>
          <p:cNvPicPr>
            <a:picLocks noChangeAspect="1" noChangeArrowheads="1"/>
          </p:cNvPicPr>
          <p:nvPr/>
        </p:nvPicPr>
        <p:blipFill>
          <a:blip r:embed="rId6" cstate="print"/>
          <a:srcRect b="51816"/>
          <a:stretch>
            <a:fillRect/>
          </a:stretch>
        </p:blipFill>
        <p:spPr bwMode="auto">
          <a:xfrm>
            <a:off x="4834086" y="1714501"/>
            <a:ext cx="3886387" cy="124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3048000" y="23168"/>
            <a:ext cx="6096000" cy="830997"/>
          </a:xfrm>
        </p:spPr>
        <p:txBody>
          <a:bodyPr/>
          <a:lstStyle/>
          <a:p>
            <a:r>
              <a:rPr lang="en-US" dirty="0" smtClean="0"/>
              <a:t>Fluid Substitution - </a:t>
            </a:r>
            <a:r>
              <a:rPr lang="en-US" dirty="0" err="1" smtClean="0"/>
              <a:t>Biot</a:t>
            </a:r>
            <a:r>
              <a:rPr lang="en-US" dirty="0" smtClean="0"/>
              <a:t>-Gassmann Equations</a:t>
            </a:r>
            <a:endParaRPr lang="en-US" dirty="0"/>
          </a:p>
        </p:txBody>
      </p:sp>
      <p:grpSp>
        <p:nvGrpSpPr>
          <p:cNvPr id="5" name="Group 23"/>
          <p:cNvGrpSpPr/>
          <p:nvPr/>
        </p:nvGrpSpPr>
        <p:grpSpPr>
          <a:xfrm>
            <a:off x="4793031" y="647700"/>
            <a:ext cx="3968496" cy="914400"/>
            <a:chOff x="4495800" y="4686300"/>
            <a:chExt cx="3968496" cy="914400"/>
          </a:xfrm>
        </p:grpSpPr>
        <p:sp>
          <p:nvSpPr>
            <p:cNvPr id="23" name="Rectangle 22"/>
            <p:cNvSpPr/>
            <p:nvPr/>
          </p:nvSpPr>
          <p:spPr>
            <a:xfrm>
              <a:off x="4495800" y="4686300"/>
              <a:ext cx="3968496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21"/>
            <p:cNvGrpSpPr/>
            <p:nvPr/>
          </p:nvGrpSpPr>
          <p:grpSpPr>
            <a:xfrm>
              <a:off x="4495800" y="4686300"/>
              <a:ext cx="3657600" cy="914400"/>
              <a:chOff x="4495800" y="4652665"/>
              <a:chExt cx="3657600" cy="914400"/>
            </a:xfrm>
          </p:grpSpPr>
          <p:pic>
            <p:nvPicPr>
              <p:cNvPr id="76809" name="Picture 9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4495800" y="4652665"/>
                <a:ext cx="1498059" cy="914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0" name="Rectangle 19"/>
              <p:cNvSpPr/>
              <p:nvPr/>
            </p:nvSpPr>
            <p:spPr>
              <a:xfrm>
                <a:off x="6248400" y="4705291"/>
                <a:ext cx="1905000" cy="8617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i="1" dirty="0" smtClean="0"/>
                  <a:t>K - Bulk Modulus</a:t>
                </a:r>
              </a:p>
              <a:p>
                <a:r>
                  <a:rPr lang="en-US" sz="1600" i="1" dirty="0" smtClean="0"/>
                  <a:t>µ - Shear  Modulus</a:t>
                </a:r>
              </a:p>
              <a:p>
                <a:r>
                  <a:rPr lang="en-US" sz="1600" i="1" dirty="0" smtClean="0">
                    <a:latin typeface="Symbol" pitchFamily="18" charset="2"/>
                  </a:rPr>
                  <a:t>r </a:t>
                </a:r>
                <a:r>
                  <a:rPr lang="en-US" sz="1600" i="1" dirty="0" smtClean="0"/>
                  <a:t>- Density</a:t>
                </a:r>
                <a:endParaRPr lang="en-US" sz="1600" i="1" dirty="0"/>
              </a:p>
            </p:txBody>
          </p:sp>
        </p:grpSp>
      </p:grpSp>
      <p:sp>
        <p:nvSpPr>
          <p:cNvPr id="21" name="Rectangle 20"/>
          <p:cNvSpPr/>
          <p:nvPr/>
        </p:nvSpPr>
        <p:spPr>
          <a:xfrm>
            <a:off x="4932832" y="4381500"/>
            <a:ext cx="3688895" cy="123110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2400" i="1" dirty="0" err="1" smtClean="0">
                <a:latin typeface="Symbol" pitchFamily="18" charset="2"/>
              </a:rPr>
              <a:t>r</a:t>
            </a:r>
            <a:r>
              <a:rPr lang="en-US" sz="2400" i="1" baseline="-25000" dirty="0" err="1" smtClean="0"/>
              <a:t>dry</a:t>
            </a:r>
            <a:r>
              <a:rPr lang="en-US" sz="2400" i="1" baseline="-25000" dirty="0" smtClean="0"/>
              <a:t> </a:t>
            </a:r>
            <a:r>
              <a:rPr lang="en-US" sz="2400" i="1" dirty="0" smtClean="0">
                <a:latin typeface="Symbol" pitchFamily="18" charset="2"/>
              </a:rPr>
              <a:t>= </a:t>
            </a:r>
            <a:r>
              <a:rPr lang="en-US" sz="2400" i="1" dirty="0" err="1" smtClean="0">
                <a:latin typeface="Symbol" pitchFamily="18" charset="2"/>
              </a:rPr>
              <a:t>r</a:t>
            </a:r>
            <a:r>
              <a:rPr lang="en-US" sz="2400" i="1" baseline="-25000" dirty="0" err="1" smtClean="0"/>
              <a:t>sat</a:t>
            </a:r>
            <a:r>
              <a:rPr lang="en-US" sz="2400" i="1" baseline="-25000" dirty="0" smtClean="0"/>
              <a:t> </a:t>
            </a:r>
            <a:r>
              <a:rPr lang="en-US" sz="2400" i="1" dirty="0" smtClean="0"/>
              <a:t>-</a:t>
            </a:r>
            <a:r>
              <a:rPr lang="en-US" sz="2400" i="1" baseline="-25000" dirty="0" smtClean="0"/>
              <a:t>  </a:t>
            </a:r>
            <a:r>
              <a:rPr lang="en-US" sz="2400" i="1" dirty="0" smtClean="0">
                <a:latin typeface="Symbol" pitchFamily="18" charset="2"/>
              </a:rPr>
              <a:t>f</a:t>
            </a:r>
            <a:r>
              <a:rPr lang="en-US" sz="2400" i="1" dirty="0" smtClean="0"/>
              <a:t> * </a:t>
            </a:r>
            <a:r>
              <a:rPr lang="en-US" sz="2400" i="1" dirty="0" err="1" smtClean="0">
                <a:latin typeface="Symbol" pitchFamily="18" charset="2"/>
              </a:rPr>
              <a:t>r</a:t>
            </a:r>
            <a:r>
              <a:rPr lang="en-US" sz="2400" i="1" baseline="-25000" dirty="0" err="1" smtClean="0"/>
              <a:t>fl</a:t>
            </a:r>
            <a:r>
              <a:rPr lang="en-US" sz="2400" i="1" baseline="-25000" dirty="0" smtClean="0"/>
              <a:t>(</a:t>
            </a:r>
            <a:r>
              <a:rPr lang="en-US" sz="2400" i="1" baseline="-25000" dirty="0" err="1" smtClean="0"/>
              <a:t>g,o,w</a:t>
            </a:r>
            <a:r>
              <a:rPr lang="en-US" sz="2400" i="1" baseline="-25000" dirty="0" smtClean="0"/>
              <a:t>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i="1" dirty="0" err="1" smtClean="0">
                <a:latin typeface="Symbol" pitchFamily="18" charset="2"/>
              </a:rPr>
              <a:t>u</a:t>
            </a:r>
            <a:r>
              <a:rPr lang="en-US" sz="2400" i="1" baseline="-25000" dirty="0" err="1" smtClean="0"/>
              <a:t>dry</a:t>
            </a:r>
            <a:r>
              <a:rPr lang="en-US" sz="2400" i="1" dirty="0" smtClean="0">
                <a:latin typeface="Symbol" pitchFamily="18" charset="2"/>
              </a:rPr>
              <a:t> = </a:t>
            </a:r>
            <a:r>
              <a:rPr lang="en-US" sz="2400" i="1" dirty="0" err="1" smtClean="0">
                <a:latin typeface="Symbol" pitchFamily="18" charset="2"/>
              </a:rPr>
              <a:t>u</a:t>
            </a:r>
            <a:r>
              <a:rPr lang="en-US" sz="2400" i="1" baseline="-25000" dirty="0" err="1" smtClean="0"/>
              <a:t>sat</a:t>
            </a:r>
            <a:endParaRPr lang="en-US" sz="2400" i="1" baseline="-25000" dirty="0" smtClean="0"/>
          </a:p>
          <a:p>
            <a:r>
              <a:rPr lang="en-US" sz="1600" i="1" dirty="0" smtClean="0"/>
              <a:t>Dry Rock Shear Modulus Does Not Change</a:t>
            </a:r>
            <a:endParaRPr lang="en-US" sz="16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F2A387-2714-4BF1-94C0-87ADEFC08C47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Modeling – Fluid Substitution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23303" y="2144947"/>
            <a:ext cx="2849479" cy="5601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34950" indent="-234950" algn="ctr">
              <a:lnSpc>
                <a:spcPct val="95000"/>
              </a:lnSpc>
            </a:pPr>
            <a:r>
              <a:rPr lang="en-US" sz="1600" b="1" dirty="0" smtClean="0"/>
              <a:t>Original Reservoir Conditions</a:t>
            </a:r>
          </a:p>
          <a:p>
            <a:pPr marL="234950" indent="-234950" algn="ctr">
              <a:lnSpc>
                <a:spcPct val="95000"/>
              </a:lnSpc>
            </a:pPr>
            <a:r>
              <a:rPr lang="en-US" sz="1600" dirty="0" smtClean="0"/>
              <a:t>Oil Over Water</a:t>
            </a:r>
            <a:endParaRPr lang="en-US" sz="1600" dirty="0"/>
          </a:p>
        </p:txBody>
      </p:sp>
      <p:grpSp>
        <p:nvGrpSpPr>
          <p:cNvPr id="4" name="Group 17"/>
          <p:cNvGrpSpPr/>
          <p:nvPr/>
        </p:nvGrpSpPr>
        <p:grpSpPr>
          <a:xfrm>
            <a:off x="33130" y="2662029"/>
            <a:ext cx="3142355" cy="3014871"/>
            <a:chOff x="33130" y="998774"/>
            <a:chExt cx="2941983" cy="1620940"/>
          </a:xfrm>
        </p:grpSpPr>
        <p:pic>
          <p:nvPicPr>
            <p:cNvPr id="73735" name="Picture 7"/>
            <p:cNvPicPr>
              <a:picLocks noChangeAspect="1" noChangeArrowheads="1"/>
            </p:cNvPicPr>
            <p:nvPr/>
          </p:nvPicPr>
          <p:blipFill>
            <a:blip r:embed="rId2" cstate="print"/>
            <a:srcRect l="1088" t="13231" r="2294" b="4342"/>
            <a:stretch>
              <a:fillRect/>
            </a:stretch>
          </p:blipFill>
          <p:spPr bwMode="auto">
            <a:xfrm>
              <a:off x="33130" y="998774"/>
              <a:ext cx="2941983" cy="16209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" name="Freeform 12"/>
            <p:cNvSpPr/>
            <p:nvPr/>
          </p:nvSpPr>
          <p:spPr>
            <a:xfrm flipH="1" flipV="1">
              <a:off x="1383505" y="1683543"/>
              <a:ext cx="1526383" cy="678223"/>
            </a:xfrm>
            <a:custGeom>
              <a:avLst/>
              <a:gdLst>
                <a:gd name="connsiteX0" fmla="*/ 0 w 1500188"/>
                <a:gd name="connsiteY0" fmla="*/ 0 h 666750"/>
                <a:gd name="connsiteX1" fmla="*/ 1500188 w 1500188"/>
                <a:gd name="connsiteY1" fmla="*/ 666750 h 666750"/>
                <a:gd name="connsiteX2" fmla="*/ 942975 w 1500188"/>
                <a:gd name="connsiteY2" fmla="*/ 666750 h 666750"/>
                <a:gd name="connsiteX3" fmla="*/ 0 w 1500188"/>
                <a:gd name="connsiteY3" fmla="*/ 223837 h 666750"/>
                <a:gd name="connsiteX0" fmla="*/ 0 w 1447396"/>
                <a:gd name="connsiteY0" fmla="*/ 0 h 666750"/>
                <a:gd name="connsiteX1" fmla="*/ 1447396 w 1447396"/>
                <a:gd name="connsiteY1" fmla="*/ 657919 h 666750"/>
                <a:gd name="connsiteX2" fmla="*/ 942975 w 1447396"/>
                <a:gd name="connsiteY2" fmla="*/ 666750 h 666750"/>
                <a:gd name="connsiteX3" fmla="*/ 0 w 1447396"/>
                <a:gd name="connsiteY3" fmla="*/ 223837 h 666750"/>
                <a:gd name="connsiteX0" fmla="*/ 0 w 1506788"/>
                <a:gd name="connsiteY0" fmla="*/ 0 h 684412"/>
                <a:gd name="connsiteX1" fmla="*/ 1506788 w 1506788"/>
                <a:gd name="connsiteY1" fmla="*/ 684412 h 684412"/>
                <a:gd name="connsiteX2" fmla="*/ 942975 w 1506788"/>
                <a:gd name="connsiteY2" fmla="*/ 666750 h 684412"/>
                <a:gd name="connsiteX3" fmla="*/ 0 w 1506788"/>
                <a:gd name="connsiteY3" fmla="*/ 223837 h 684412"/>
                <a:gd name="connsiteX0" fmla="*/ 0 w 1506788"/>
                <a:gd name="connsiteY0" fmla="*/ 0 h 686620"/>
                <a:gd name="connsiteX1" fmla="*/ 1506788 w 1506788"/>
                <a:gd name="connsiteY1" fmla="*/ 684412 h 686620"/>
                <a:gd name="connsiteX2" fmla="*/ 1050759 w 1506788"/>
                <a:gd name="connsiteY2" fmla="*/ 686620 h 686620"/>
                <a:gd name="connsiteX3" fmla="*/ 0 w 1506788"/>
                <a:gd name="connsiteY3" fmla="*/ 223837 h 686620"/>
                <a:gd name="connsiteX0" fmla="*/ 0 w 1506788"/>
                <a:gd name="connsiteY0" fmla="*/ 0 h 686620"/>
                <a:gd name="connsiteX1" fmla="*/ 1506788 w 1506788"/>
                <a:gd name="connsiteY1" fmla="*/ 684412 h 686620"/>
                <a:gd name="connsiteX2" fmla="*/ 1050759 w 1506788"/>
                <a:gd name="connsiteY2" fmla="*/ 686620 h 686620"/>
                <a:gd name="connsiteX3" fmla="*/ 39595 w 1506788"/>
                <a:gd name="connsiteY3" fmla="*/ 163376 h 686620"/>
                <a:gd name="connsiteX0" fmla="*/ 0 w 1506788"/>
                <a:gd name="connsiteY0" fmla="*/ 0 h 686620"/>
                <a:gd name="connsiteX1" fmla="*/ 1506788 w 1506788"/>
                <a:gd name="connsiteY1" fmla="*/ 684412 h 686620"/>
                <a:gd name="connsiteX2" fmla="*/ 1050759 w 1506788"/>
                <a:gd name="connsiteY2" fmla="*/ 686620 h 686620"/>
                <a:gd name="connsiteX3" fmla="*/ 96786 w 1506788"/>
                <a:gd name="connsiteY3" fmla="*/ 264934 h 686620"/>
                <a:gd name="connsiteX0" fmla="*/ 0 w 1423200"/>
                <a:gd name="connsiteY0" fmla="*/ 0 h 624802"/>
                <a:gd name="connsiteX1" fmla="*/ 1423200 w 1423200"/>
                <a:gd name="connsiteY1" fmla="*/ 622594 h 624802"/>
                <a:gd name="connsiteX2" fmla="*/ 967171 w 1423200"/>
                <a:gd name="connsiteY2" fmla="*/ 624802 h 624802"/>
                <a:gd name="connsiteX3" fmla="*/ 13198 w 1423200"/>
                <a:gd name="connsiteY3" fmla="*/ 203116 h 624802"/>
                <a:gd name="connsiteX0" fmla="*/ 21997 w 1410002"/>
                <a:gd name="connsiteY0" fmla="*/ 0 h 621241"/>
                <a:gd name="connsiteX1" fmla="*/ 1410002 w 1410002"/>
                <a:gd name="connsiteY1" fmla="*/ 619033 h 621241"/>
                <a:gd name="connsiteX2" fmla="*/ 953973 w 1410002"/>
                <a:gd name="connsiteY2" fmla="*/ 621241 h 621241"/>
                <a:gd name="connsiteX3" fmla="*/ 0 w 1410002"/>
                <a:gd name="connsiteY3" fmla="*/ 199555 h 621241"/>
                <a:gd name="connsiteX0" fmla="*/ 21997 w 1410002"/>
                <a:gd name="connsiteY0" fmla="*/ 0 h 621241"/>
                <a:gd name="connsiteX1" fmla="*/ 28597 w 1410002"/>
                <a:gd name="connsiteY1" fmla="*/ 9043 h 621241"/>
                <a:gd name="connsiteX2" fmla="*/ 1410002 w 1410002"/>
                <a:gd name="connsiteY2" fmla="*/ 619033 h 621241"/>
                <a:gd name="connsiteX3" fmla="*/ 953973 w 1410002"/>
                <a:gd name="connsiteY3" fmla="*/ 621241 h 621241"/>
                <a:gd name="connsiteX4" fmla="*/ 0 w 1410002"/>
                <a:gd name="connsiteY4" fmla="*/ 199555 h 621241"/>
                <a:gd name="connsiteX0" fmla="*/ 21997 w 1410002"/>
                <a:gd name="connsiteY0" fmla="*/ 0 h 621241"/>
                <a:gd name="connsiteX1" fmla="*/ 1410002 w 1410002"/>
                <a:gd name="connsiteY1" fmla="*/ 619033 h 621241"/>
                <a:gd name="connsiteX2" fmla="*/ 953973 w 1410002"/>
                <a:gd name="connsiteY2" fmla="*/ 621241 h 621241"/>
                <a:gd name="connsiteX3" fmla="*/ 0 w 1410002"/>
                <a:gd name="connsiteY3" fmla="*/ 199555 h 621241"/>
                <a:gd name="connsiteX0" fmla="*/ 21997 w 1410002"/>
                <a:gd name="connsiteY0" fmla="*/ 0 h 621241"/>
                <a:gd name="connsiteX1" fmla="*/ 15398 w 1410002"/>
                <a:gd name="connsiteY1" fmla="*/ 7856 h 621241"/>
                <a:gd name="connsiteX2" fmla="*/ 1410002 w 1410002"/>
                <a:gd name="connsiteY2" fmla="*/ 619033 h 621241"/>
                <a:gd name="connsiteX3" fmla="*/ 953973 w 1410002"/>
                <a:gd name="connsiteY3" fmla="*/ 621241 h 621241"/>
                <a:gd name="connsiteX4" fmla="*/ 0 w 1410002"/>
                <a:gd name="connsiteY4" fmla="*/ 199555 h 621241"/>
                <a:gd name="connsiteX0" fmla="*/ 21997 w 1410002"/>
                <a:gd name="connsiteY0" fmla="*/ 0 h 621241"/>
                <a:gd name="connsiteX1" fmla="*/ 15398 w 1410002"/>
                <a:gd name="connsiteY1" fmla="*/ 7856 h 621241"/>
                <a:gd name="connsiteX2" fmla="*/ 8799 w 1410002"/>
                <a:gd name="connsiteY2" fmla="*/ 13791 h 621241"/>
                <a:gd name="connsiteX3" fmla="*/ 1410002 w 1410002"/>
                <a:gd name="connsiteY3" fmla="*/ 619033 h 621241"/>
                <a:gd name="connsiteX4" fmla="*/ 953973 w 1410002"/>
                <a:gd name="connsiteY4" fmla="*/ 621241 h 621241"/>
                <a:gd name="connsiteX5" fmla="*/ 0 w 1410002"/>
                <a:gd name="connsiteY5" fmla="*/ 199555 h 621241"/>
                <a:gd name="connsiteX0" fmla="*/ 21997 w 1410002"/>
                <a:gd name="connsiteY0" fmla="*/ 0 h 621241"/>
                <a:gd name="connsiteX1" fmla="*/ 15398 w 1410002"/>
                <a:gd name="connsiteY1" fmla="*/ 7856 h 621241"/>
                <a:gd name="connsiteX2" fmla="*/ 1410002 w 1410002"/>
                <a:gd name="connsiteY2" fmla="*/ 619033 h 621241"/>
                <a:gd name="connsiteX3" fmla="*/ 953973 w 1410002"/>
                <a:gd name="connsiteY3" fmla="*/ 621241 h 621241"/>
                <a:gd name="connsiteX4" fmla="*/ 0 w 1410002"/>
                <a:gd name="connsiteY4" fmla="*/ 199555 h 621241"/>
                <a:gd name="connsiteX0" fmla="*/ 21997 w 1410002"/>
                <a:gd name="connsiteY0" fmla="*/ 0 h 621241"/>
                <a:gd name="connsiteX1" fmla="*/ 1410002 w 1410002"/>
                <a:gd name="connsiteY1" fmla="*/ 619033 h 621241"/>
                <a:gd name="connsiteX2" fmla="*/ 953973 w 1410002"/>
                <a:gd name="connsiteY2" fmla="*/ 621241 h 621241"/>
                <a:gd name="connsiteX3" fmla="*/ 0 w 1410002"/>
                <a:gd name="connsiteY3" fmla="*/ 199555 h 621241"/>
                <a:gd name="connsiteX0" fmla="*/ 0 w 1467193"/>
                <a:gd name="connsiteY0" fmla="*/ 0 h 559970"/>
                <a:gd name="connsiteX1" fmla="*/ 1467193 w 1467193"/>
                <a:gd name="connsiteY1" fmla="*/ 557762 h 559970"/>
                <a:gd name="connsiteX2" fmla="*/ 1011164 w 1467193"/>
                <a:gd name="connsiteY2" fmla="*/ 559970 h 559970"/>
                <a:gd name="connsiteX3" fmla="*/ 57191 w 1467193"/>
                <a:gd name="connsiteY3" fmla="*/ 138284 h 559970"/>
                <a:gd name="connsiteX0" fmla="*/ 11000 w 1410002"/>
                <a:gd name="connsiteY0" fmla="*/ 0 h 628817"/>
                <a:gd name="connsiteX1" fmla="*/ 1410002 w 1410002"/>
                <a:gd name="connsiteY1" fmla="*/ 626609 h 628817"/>
                <a:gd name="connsiteX2" fmla="*/ 953973 w 1410002"/>
                <a:gd name="connsiteY2" fmla="*/ 628817 h 628817"/>
                <a:gd name="connsiteX3" fmla="*/ 0 w 1410002"/>
                <a:gd name="connsiteY3" fmla="*/ 207131 h 62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0002" h="628817">
                  <a:moveTo>
                    <a:pt x="11000" y="0"/>
                  </a:moveTo>
                  <a:lnTo>
                    <a:pt x="1410002" y="626609"/>
                  </a:lnTo>
                  <a:lnTo>
                    <a:pt x="953973" y="628817"/>
                  </a:lnTo>
                  <a:lnTo>
                    <a:pt x="0" y="207131"/>
                  </a:lnTo>
                </a:path>
              </a:pathLst>
            </a:custGeom>
            <a:solidFill>
              <a:srgbClr val="0000FF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377169" y="1003749"/>
              <a:ext cx="1465919" cy="682176"/>
            </a:xfrm>
            <a:custGeom>
              <a:avLst/>
              <a:gdLst>
                <a:gd name="connsiteX0" fmla="*/ 0 w 1500188"/>
                <a:gd name="connsiteY0" fmla="*/ 0 h 666750"/>
                <a:gd name="connsiteX1" fmla="*/ 1500188 w 1500188"/>
                <a:gd name="connsiteY1" fmla="*/ 666750 h 666750"/>
                <a:gd name="connsiteX2" fmla="*/ 942975 w 1500188"/>
                <a:gd name="connsiteY2" fmla="*/ 666750 h 666750"/>
                <a:gd name="connsiteX3" fmla="*/ 0 w 1500188"/>
                <a:gd name="connsiteY3" fmla="*/ 223837 h 666750"/>
                <a:gd name="connsiteX0" fmla="*/ 0 w 1500188"/>
                <a:gd name="connsiteY0" fmla="*/ 0 h 678656"/>
                <a:gd name="connsiteX1" fmla="*/ 1500188 w 1500188"/>
                <a:gd name="connsiteY1" fmla="*/ 666750 h 678656"/>
                <a:gd name="connsiteX2" fmla="*/ 1028700 w 1500188"/>
                <a:gd name="connsiteY2" fmla="*/ 678656 h 678656"/>
                <a:gd name="connsiteX3" fmla="*/ 0 w 1500188"/>
                <a:gd name="connsiteY3" fmla="*/ 223837 h 678656"/>
                <a:gd name="connsiteX0" fmla="*/ 0 w 1500188"/>
                <a:gd name="connsiteY0" fmla="*/ 0 h 666750"/>
                <a:gd name="connsiteX1" fmla="*/ 1500188 w 1500188"/>
                <a:gd name="connsiteY1" fmla="*/ 666750 h 666750"/>
                <a:gd name="connsiteX2" fmla="*/ 1009650 w 1500188"/>
                <a:gd name="connsiteY2" fmla="*/ 666750 h 666750"/>
                <a:gd name="connsiteX3" fmla="*/ 0 w 1500188"/>
                <a:gd name="connsiteY3" fmla="*/ 223837 h 666750"/>
                <a:gd name="connsiteX0" fmla="*/ 509588 w 1500188"/>
                <a:gd name="connsiteY0" fmla="*/ 9526 h 442913"/>
                <a:gd name="connsiteX1" fmla="*/ 1500188 w 1500188"/>
                <a:gd name="connsiteY1" fmla="*/ 442913 h 442913"/>
                <a:gd name="connsiteX2" fmla="*/ 1009650 w 1500188"/>
                <a:gd name="connsiteY2" fmla="*/ 442913 h 442913"/>
                <a:gd name="connsiteX3" fmla="*/ 0 w 1500188"/>
                <a:gd name="connsiteY3" fmla="*/ 0 h 442913"/>
                <a:gd name="connsiteX0" fmla="*/ 0 w 990600"/>
                <a:gd name="connsiteY0" fmla="*/ 0 h 433387"/>
                <a:gd name="connsiteX1" fmla="*/ 990600 w 990600"/>
                <a:gd name="connsiteY1" fmla="*/ 433387 h 433387"/>
                <a:gd name="connsiteX2" fmla="*/ 500062 w 990600"/>
                <a:gd name="connsiteY2" fmla="*/ 433387 h 433387"/>
                <a:gd name="connsiteX3" fmla="*/ 16668 w 990600"/>
                <a:gd name="connsiteY3" fmla="*/ 219074 h 433387"/>
                <a:gd name="connsiteX0" fmla="*/ 0 w 990600"/>
                <a:gd name="connsiteY0" fmla="*/ 0 h 445615"/>
                <a:gd name="connsiteX1" fmla="*/ 990600 w 990600"/>
                <a:gd name="connsiteY1" fmla="*/ 433387 h 445615"/>
                <a:gd name="connsiteX2" fmla="*/ 623379 w 990600"/>
                <a:gd name="connsiteY2" fmla="*/ 445615 h 445615"/>
                <a:gd name="connsiteX3" fmla="*/ 16668 w 990600"/>
                <a:gd name="connsiteY3" fmla="*/ 219074 h 445615"/>
                <a:gd name="connsiteX0" fmla="*/ 0 w 990600"/>
                <a:gd name="connsiteY0" fmla="*/ 0 h 445615"/>
                <a:gd name="connsiteX1" fmla="*/ 990600 w 990600"/>
                <a:gd name="connsiteY1" fmla="*/ 433387 h 445615"/>
                <a:gd name="connsiteX2" fmla="*/ 623379 w 990600"/>
                <a:gd name="connsiteY2" fmla="*/ 445615 h 445615"/>
                <a:gd name="connsiteX3" fmla="*/ 5457 w 990600"/>
                <a:gd name="connsiteY3" fmla="*/ 160159 h 445615"/>
                <a:gd name="connsiteX0" fmla="*/ 0 w 990600"/>
                <a:gd name="connsiteY0" fmla="*/ 0 h 456801"/>
                <a:gd name="connsiteX1" fmla="*/ 990600 w 990600"/>
                <a:gd name="connsiteY1" fmla="*/ 433387 h 456801"/>
                <a:gd name="connsiteX2" fmla="*/ 655610 w 990600"/>
                <a:gd name="connsiteY2" fmla="*/ 456801 h 456801"/>
                <a:gd name="connsiteX3" fmla="*/ 5457 w 990600"/>
                <a:gd name="connsiteY3" fmla="*/ 160159 h 456801"/>
                <a:gd name="connsiteX0" fmla="*/ 0 w 992072"/>
                <a:gd name="connsiteY0" fmla="*/ 0 h 457773"/>
                <a:gd name="connsiteX1" fmla="*/ 990600 w 992072"/>
                <a:gd name="connsiteY1" fmla="*/ 433387 h 457773"/>
                <a:gd name="connsiteX2" fmla="*/ 992072 w 992072"/>
                <a:gd name="connsiteY2" fmla="*/ 457773 h 457773"/>
                <a:gd name="connsiteX3" fmla="*/ 655610 w 992072"/>
                <a:gd name="connsiteY3" fmla="*/ 456801 h 457773"/>
                <a:gd name="connsiteX4" fmla="*/ 5457 w 992072"/>
                <a:gd name="connsiteY4" fmla="*/ 160159 h 457773"/>
                <a:gd name="connsiteX0" fmla="*/ 0 w 992072"/>
                <a:gd name="connsiteY0" fmla="*/ 0 h 457773"/>
                <a:gd name="connsiteX1" fmla="*/ 976096 w 992072"/>
                <a:gd name="connsiteY1" fmla="*/ 433387 h 457773"/>
                <a:gd name="connsiteX2" fmla="*/ 992072 w 992072"/>
                <a:gd name="connsiteY2" fmla="*/ 457773 h 457773"/>
                <a:gd name="connsiteX3" fmla="*/ 655610 w 992072"/>
                <a:gd name="connsiteY3" fmla="*/ 456801 h 457773"/>
                <a:gd name="connsiteX4" fmla="*/ 5457 w 992072"/>
                <a:gd name="connsiteY4" fmla="*/ 160159 h 457773"/>
                <a:gd name="connsiteX0" fmla="*/ 0 w 992072"/>
                <a:gd name="connsiteY0" fmla="*/ 0 h 457773"/>
                <a:gd name="connsiteX1" fmla="*/ 968038 w 992072"/>
                <a:gd name="connsiteY1" fmla="*/ 434986 h 457773"/>
                <a:gd name="connsiteX2" fmla="*/ 992072 w 992072"/>
                <a:gd name="connsiteY2" fmla="*/ 457773 h 457773"/>
                <a:gd name="connsiteX3" fmla="*/ 655610 w 992072"/>
                <a:gd name="connsiteY3" fmla="*/ 456801 h 457773"/>
                <a:gd name="connsiteX4" fmla="*/ 5457 w 992072"/>
                <a:gd name="connsiteY4" fmla="*/ 160159 h 457773"/>
                <a:gd name="connsiteX0" fmla="*/ 0 w 992072"/>
                <a:gd name="connsiteY0" fmla="*/ 0 h 458399"/>
                <a:gd name="connsiteX1" fmla="*/ 968038 w 992072"/>
                <a:gd name="connsiteY1" fmla="*/ 434986 h 458399"/>
                <a:gd name="connsiteX2" fmla="*/ 992072 w 992072"/>
                <a:gd name="connsiteY2" fmla="*/ 457773 h 458399"/>
                <a:gd name="connsiteX3" fmla="*/ 665280 w 992072"/>
                <a:gd name="connsiteY3" fmla="*/ 458399 h 458399"/>
                <a:gd name="connsiteX4" fmla="*/ 5457 w 992072"/>
                <a:gd name="connsiteY4" fmla="*/ 160159 h 458399"/>
                <a:gd name="connsiteX0" fmla="*/ 0 w 992072"/>
                <a:gd name="connsiteY0" fmla="*/ 0 h 457773"/>
                <a:gd name="connsiteX1" fmla="*/ 968038 w 992072"/>
                <a:gd name="connsiteY1" fmla="*/ 434986 h 457773"/>
                <a:gd name="connsiteX2" fmla="*/ 992072 w 992072"/>
                <a:gd name="connsiteY2" fmla="*/ 457773 h 457773"/>
                <a:gd name="connsiteX3" fmla="*/ 668503 w 992072"/>
                <a:gd name="connsiteY3" fmla="*/ 445616 h 457773"/>
                <a:gd name="connsiteX4" fmla="*/ 5457 w 992072"/>
                <a:gd name="connsiteY4" fmla="*/ 160159 h 457773"/>
                <a:gd name="connsiteX0" fmla="*/ 0 w 992072"/>
                <a:gd name="connsiteY0" fmla="*/ 0 h 457773"/>
                <a:gd name="connsiteX1" fmla="*/ 968038 w 992072"/>
                <a:gd name="connsiteY1" fmla="*/ 434986 h 457773"/>
                <a:gd name="connsiteX2" fmla="*/ 992072 w 992072"/>
                <a:gd name="connsiteY2" fmla="*/ 457773 h 457773"/>
                <a:gd name="connsiteX3" fmla="*/ 683007 w 992072"/>
                <a:gd name="connsiteY3" fmla="*/ 454207 h 457773"/>
                <a:gd name="connsiteX4" fmla="*/ 5457 w 992072"/>
                <a:gd name="connsiteY4" fmla="*/ 160159 h 45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072" h="457773">
                  <a:moveTo>
                    <a:pt x="0" y="0"/>
                  </a:moveTo>
                  <a:lnTo>
                    <a:pt x="968038" y="434986"/>
                  </a:lnTo>
                  <a:cubicBezTo>
                    <a:pt x="968529" y="443115"/>
                    <a:pt x="991581" y="449644"/>
                    <a:pt x="992072" y="457773"/>
                  </a:cubicBezTo>
                  <a:lnTo>
                    <a:pt x="683007" y="454207"/>
                  </a:lnTo>
                  <a:lnTo>
                    <a:pt x="5457" y="160159"/>
                  </a:lnTo>
                </a:path>
              </a:pathLst>
            </a:custGeom>
            <a:solidFill>
              <a:srgbClr val="CCFFCC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22" name="Rectangle 21"/>
          <p:cNvSpPr/>
          <p:nvPr/>
        </p:nvSpPr>
        <p:spPr>
          <a:xfrm rot="2340000">
            <a:off x="300831" y="3841674"/>
            <a:ext cx="2975769" cy="246221"/>
          </a:xfrm>
          <a:prstGeom prst="rect">
            <a:avLst/>
          </a:prstGeom>
        </p:spPr>
        <p:txBody>
          <a:bodyPr wrap="none" lIns="0" tIns="0" rIns="0" bIns="0" anchor="ctr" anchorCtr="1">
            <a:spAutoFit/>
          </a:bodyPr>
          <a:lstStyle/>
          <a:p>
            <a:r>
              <a:rPr lang="en-US" sz="1600" b="1" dirty="0" smtClean="0"/>
              <a:t>4570                                     </a:t>
            </a:r>
            <a:r>
              <a:rPr lang="en-US" sz="1600" b="1" dirty="0" smtClean="0">
                <a:solidFill>
                  <a:schemeClr val="bg1"/>
                </a:solidFill>
              </a:rPr>
              <a:t>5740     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5" name="Group 25"/>
          <p:cNvGrpSpPr/>
          <p:nvPr/>
        </p:nvGrpSpPr>
        <p:grpSpPr>
          <a:xfrm>
            <a:off x="394518" y="2693641"/>
            <a:ext cx="2706213" cy="2894786"/>
            <a:chOff x="371474" y="2397125"/>
            <a:chExt cx="2533651" cy="2894786"/>
          </a:xfrm>
        </p:grpSpPr>
        <p:sp>
          <p:nvSpPr>
            <p:cNvPr id="25" name="Freeform 24"/>
            <p:cNvSpPr/>
            <p:nvPr/>
          </p:nvSpPr>
          <p:spPr>
            <a:xfrm flipH="1" flipV="1">
              <a:off x="371474" y="2825750"/>
              <a:ext cx="2527302" cy="2447925"/>
            </a:xfrm>
            <a:custGeom>
              <a:avLst/>
              <a:gdLst>
                <a:gd name="connsiteX0" fmla="*/ 0 w 2527300"/>
                <a:gd name="connsiteY0" fmla="*/ 3175 h 2079625"/>
                <a:gd name="connsiteX1" fmla="*/ 2527300 w 2527300"/>
                <a:gd name="connsiteY1" fmla="*/ 0 h 2079625"/>
                <a:gd name="connsiteX2" fmla="*/ 2524125 w 2527300"/>
                <a:gd name="connsiteY2" fmla="*/ 2079625 h 2079625"/>
                <a:gd name="connsiteX0" fmla="*/ 9612 w 2536912"/>
                <a:gd name="connsiteY0" fmla="*/ 3175 h 2079625"/>
                <a:gd name="connsiteX1" fmla="*/ 0 w 2536912"/>
                <a:gd name="connsiteY1" fmla="*/ 12957 h 2079625"/>
                <a:gd name="connsiteX2" fmla="*/ 2536912 w 2536912"/>
                <a:gd name="connsiteY2" fmla="*/ 0 h 2079625"/>
                <a:gd name="connsiteX3" fmla="*/ 2533737 w 2536912"/>
                <a:gd name="connsiteY3" fmla="*/ 2079625 h 2079625"/>
                <a:gd name="connsiteX0" fmla="*/ 12815 w 2540115"/>
                <a:gd name="connsiteY0" fmla="*/ 382172 h 2458622"/>
                <a:gd name="connsiteX1" fmla="*/ 0 w 2540115"/>
                <a:gd name="connsiteY1" fmla="*/ 0 h 2458622"/>
                <a:gd name="connsiteX2" fmla="*/ 2540115 w 2540115"/>
                <a:gd name="connsiteY2" fmla="*/ 378997 h 2458622"/>
                <a:gd name="connsiteX3" fmla="*/ 2536940 w 2540115"/>
                <a:gd name="connsiteY3" fmla="*/ 2458622 h 2458622"/>
                <a:gd name="connsiteX0" fmla="*/ 9612 w 2540115"/>
                <a:gd name="connsiteY0" fmla="*/ 369215 h 2458622"/>
                <a:gd name="connsiteX1" fmla="*/ 0 w 2540115"/>
                <a:gd name="connsiteY1" fmla="*/ 0 h 2458622"/>
                <a:gd name="connsiteX2" fmla="*/ 2540115 w 2540115"/>
                <a:gd name="connsiteY2" fmla="*/ 378997 h 2458622"/>
                <a:gd name="connsiteX3" fmla="*/ 2536940 w 2540115"/>
                <a:gd name="connsiteY3" fmla="*/ 2458622 h 2458622"/>
                <a:gd name="connsiteX0" fmla="*/ 9612 w 2549725"/>
                <a:gd name="connsiteY0" fmla="*/ 375694 h 2465101"/>
                <a:gd name="connsiteX1" fmla="*/ 0 w 2549725"/>
                <a:gd name="connsiteY1" fmla="*/ 6479 h 2465101"/>
                <a:gd name="connsiteX2" fmla="*/ 2549725 w 2549725"/>
                <a:gd name="connsiteY2" fmla="*/ 0 h 2465101"/>
                <a:gd name="connsiteX3" fmla="*/ 2536940 w 2549725"/>
                <a:gd name="connsiteY3" fmla="*/ 2465101 h 2465101"/>
                <a:gd name="connsiteX0" fmla="*/ 9612 w 2549725"/>
                <a:gd name="connsiteY0" fmla="*/ 375694 h 2497494"/>
                <a:gd name="connsiteX1" fmla="*/ 0 w 2549725"/>
                <a:gd name="connsiteY1" fmla="*/ 6479 h 2497494"/>
                <a:gd name="connsiteX2" fmla="*/ 2549725 w 2549725"/>
                <a:gd name="connsiteY2" fmla="*/ 0 h 2497494"/>
                <a:gd name="connsiteX3" fmla="*/ 2530533 w 2549725"/>
                <a:gd name="connsiteY3" fmla="*/ 2497494 h 2497494"/>
                <a:gd name="connsiteX0" fmla="*/ 3 w 2549725"/>
                <a:gd name="connsiteY0" fmla="*/ 380553 h 2497494"/>
                <a:gd name="connsiteX1" fmla="*/ 0 w 2549725"/>
                <a:gd name="connsiteY1" fmla="*/ 6479 h 2497494"/>
                <a:gd name="connsiteX2" fmla="*/ 2549725 w 2549725"/>
                <a:gd name="connsiteY2" fmla="*/ 0 h 2497494"/>
                <a:gd name="connsiteX3" fmla="*/ 2530533 w 2549725"/>
                <a:gd name="connsiteY3" fmla="*/ 2497494 h 249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9725" h="2497494">
                  <a:moveTo>
                    <a:pt x="3" y="380553"/>
                  </a:moveTo>
                  <a:cubicBezTo>
                    <a:pt x="2" y="255862"/>
                    <a:pt x="1" y="131170"/>
                    <a:pt x="0" y="6479"/>
                  </a:cubicBezTo>
                  <a:lnTo>
                    <a:pt x="2549725" y="0"/>
                  </a:lnTo>
                  <a:cubicBezTo>
                    <a:pt x="2548667" y="693208"/>
                    <a:pt x="2531591" y="1804286"/>
                    <a:pt x="2530533" y="2497494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377825" y="2397125"/>
              <a:ext cx="2527300" cy="2079625"/>
            </a:xfrm>
            <a:custGeom>
              <a:avLst/>
              <a:gdLst>
                <a:gd name="connsiteX0" fmla="*/ 0 w 2527300"/>
                <a:gd name="connsiteY0" fmla="*/ 3175 h 2079625"/>
                <a:gd name="connsiteX1" fmla="*/ 2527300 w 2527300"/>
                <a:gd name="connsiteY1" fmla="*/ 0 h 2079625"/>
                <a:gd name="connsiteX2" fmla="*/ 2524125 w 2527300"/>
                <a:gd name="connsiteY2" fmla="*/ 2079625 h 207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7300" h="2079625">
                  <a:moveTo>
                    <a:pt x="0" y="3175"/>
                  </a:moveTo>
                  <a:lnTo>
                    <a:pt x="2527300" y="0"/>
                  </a:lnTo>
                  <a:cubicBezTo>
                    <a:pt x="2526242" y="693208"/>
                    <a:pt x="2525183" y="1386417"/>
                    <a:pt x="2524125" y="2079625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16556" y="2521922"/>
              <a:ext cx="487755" cy="2769989"/>
            </a:xfrm>
            <a:prstGeom prst="rect">
              <a:avLst/>
            </a:prstGeom>
          </p:spPr>
          <p:txBody>
            <a:bodyPr wrap="none" lIns="0" tIns="0" rIns="0" bIns="0" anchor="ctr" anchorCtr="1">
              <a:spAutoFit/>
            </a:bodyPr>
            <a:lstStyle/>
            <a:p>
              <a:pPr algn="ctr"/>
              <a:r>
                <a:rPr lang="en-US" b="1" dirty="0" smtClean="0"/>
                <a:t>5750 </a:t>
              </a:r>
            </a:p>
            <a:p>
              <a:pPr algn="ctr"/>
              <a:endParaRPr lang="en-US" b="1" dirty="0" smtClean="0"/>
            </a:p>
            <a:p>
              <a:pPr algn="ctr"/>
              <a:endParaRPr lang="en-US" b="1" dirty="0" smtClean="0"/>
            </a:p>
            <a:p>
              <a:pPr algn="ctr"/>
              <a:endParaRPr lang="en-US" b="1" dirty="0" smtClean="0"/>
            </a:p>
            <a:p>
              <a:pPr algn="ctr"/>
              <a:endParaRPr lang="en-US" b="1" dirty="0" smtClean="0"/>
            </a:p>
            <a:p>
              <a:pPr algn="ctr"/>
              <a:endParaRPr lang="en-US" b="1" dirty="0" smtClean="0"/>
            </a:p>
            <a:p>
              <a:pPr algn="ctr"/>
              <a:endParaRPr lang="en-US" b="1" dirty="0" smtClean="0"/>
            </a:p>
            <a:p>
              <a:pPr algn="ctr"/>
              <a:endParaRPr lang="en-US" b="1" dirty="0" smtClean="0"/>
            </a:p>
            <a:p>
              <a:pPr algn="ctr"/>
              <a:endParaRPr lang="en-US" b="1" dirty="0" smtClean="0"/>
            </a:p>
            <a:p>
              <a:pPr algn="ctr"/>
              <a:r>
                <a:rPr lang="en-US" b="1" dirty="0" smtClean="0"/>
                <a:t>5020</a:t>
              </a:r>
              <a:endParaRPr lang="en-US" b="1" dirty="0"/>
            </a:p>
          </p:txBody>
        </p:sp>
      </p:grpSp>
      <p:grpSp>
        <p:nvGrpSpPr>
          <p:cNvPr id="6" name="Group 43"/>
          <p:cNvGrpSpPr/>
          <p:nvPr/>
        </p:nvGrpSpPr>
        <p:grpSpPr>
          <a:xfrm>
            <a:off x="3048000" y="2144947"/>
            <a:ext cx="3045796" cy="3523668"/>
            <a:chOff x="3276600" y="2144947"/>
            <a:chExt cx="3045796" cy="3523668"/>
          </a:xfrm>
        </p:grpSpPr>
        <p:pic>
          <p:nvPicPr>
            <p:cNvPr id="73737" name="Picture 9"/>
            <p:cNvPicPr>
              <a:picLocks noChangeAspect="1" noChangeArrowheads="1"/>
            </p:cNvPicPr>
            <p:nvPr/>
          </p:nvPicPr>
          <p:blipFill>
            <a:blip r:embed="rId3" cstate="print"/>
            <a:srcRect l="7269" t="13451" r="2511" b="4167"/>
            <a:stretch>
              <a:fillRect/>
            </a:stretch>
          </p:blipFill>
          <p:spPr bwMode="auto">
            <a:xfrm>
              <a:off x="3276600" y="2655403"/>
              <a:ext cx="2978426" cy="3013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" name="Group 42"/>
            <p:cNvGrpSpPr/>
            <p:nvPr/>
          </p:nvGrpSpPr>
          <p:grpSpPr>
            <a:xfrm>
              <a:off x="3435831" y="2144947"/>
              <a:ext cx="2886565" cy="3456994"/>
              <a:chOff x="3276597" y="2144947"/>
              <a:chExt cx="2750916" cy="3456994"/>
            </a:xfrm>
          </p:grpSpPr>
          <p:grpSp>
            <p:nvGrpSpPr>
              <p:cNvPr id="8" name="Group 41"/>
              <p:cNvGrpSpPr/>
              <p:nvPr/>
            </p:nvGrpSpPr>
            <p:grpSpPr>
              <a:xfrm>
                <a:off x="3276597" y="2696816"/>
                <a:ext cx="2644989" cy="2905125"/>
                <a:chOff x="3276597" y="2696816"/>
                <a:chExt cx="2644989" cy="2905125"/>
              </a:xfrm>
            </p:grpSpPr>
            <p:sp>
              <p:nvSpPr>
                <p:cNvPr id="28" name="Freeform 27"/>
                <p:cNvSpPr/>
                <p:nvPr/>
              </p:nvSpPr>
              <p:spPr>
                <a:xfrm flipH="1" flipV="1">
                  <a:off x="3276597" y="2988365"/>
                  <a:ext cx="2624951" cy="2613576"/>
                </a:xfrm>
                <a:custGeom>
                  <a:avLst/>
                  <a:gdLst>
                    <a:gd name="connsiteX0" fmla="*/ 0 w 2527300"/>
                    <a:gd name="connsiteY0" fmla="*/ 3175 h 2079625"/>
                    <a:gd name="connsiteX1" fmla="*/ 2527300 w 2527300"/>
                    <a:gd name="connsiteY1" fmla="*/ 0 h 2079625"/>
                    <a:gd name="connsiteX2" fmla="*/ 2524125 w 2527300"/>
                    <a:gd name="connsiteY2" fmla="*/ 2079625 h 2079625"/>
                    <a:gd name="connsiteX0" fmla="*/ 9612 w 2536912"/>
                    <a:gd name="connsiteY0" fmla="*/ 3175 h 2079625"/>
                    <a:gd name="connsiteX1" fmla="*/ 0 w 2536912"/>
                    <a:gd name="connsiteY1" fmla="*/ 12957 h 2079625"/>
                    <a:gd name="connsiteX2" fmla="*/ 2536912 w 2536912"/>
                    <a:gd name="connsiteY2" fmla="*/ 0 h 2079625"/>
                    <a:gd name="connsiteX3" fmla="*/ 2533737 w 2536912"/>
                    <a:gd name="connsiteY3" fmla="*/ 2079625 h 2079625"/>
                    <a:gd name="connsiteX0" fmla="*/ 12815 w 2540115"/>
                    <a:gd name="connsiteY0" fmla="*/ 382172 h 2458622"/>
                    <a:gd name="connsiteX1" fmla="*/ 0 w 2540115"/>
                    <a:gd name="connsiteY1" fmla="*/ 0 h 2458622"/>
                    <a:gd name="connsiteX2" fmla="*/ 2540115 w 2540115"/>
                    <a:gd name="connsiteY2" fmla="*/ 378997 h 2458622"/>
                    <a:gd name="connsiteX3" fmla="*/ 2536940 w 2540115"/>
                    <a:gd name="connsiteY3" fmla="*/ 2458622 h 2458622"/>
                    <a:gd name="connsiteX0" fmla="*/ 9612 w 2540115"/>
                    <a:gd name="connsiteY0" fmla="*/ 369215 h 2458622"/>
                    <a:gd name="connsiteX1" fmla="*/ 0 w 2540115"/>
                    <a:gd name="connsiteY1" fmla="*/ 0 h 2458622"/>
                    <a:gd name="connsiteX2" fmla="*/ 2540115 w 2540115"/>
                    <a:gd name="connsiteY2" fmla="*/ 378997 h 2458622"/>
                    <a:gd name="connsiteX3" fmla="*/ 2536940 w 2540115"/>
                    <a:gd name="connsiteY3" fmla="*/ 2458622 h 2458622"/>
                    <a:gd name="connsiteX0" fmla="*/ 9612 w 2549725"/>
                    <a:gd name="connsiteY0" fmla="*/ 375694 h 2465101"/>
                    <a:gd name="connsiteX1" fmla="*/ 0 w 2549725"/>
                    <a:gd name="connsiteY1" fmla="*/ 6479 h 2465101"/>
                    <a:gd name="connsiteX2" fmla="*/ 2549725 w 2549725"/>
                    <a:gd name="connsiteY2" fmla="*/ 0 h 2465101"/>
                    <a:gd name="connsiteX3" fmla="*/ 2536940 w 2549725"/>
                    <a:gd name="connsiteY3" fmla="*/ 2465101 h 2465101"/>
                    <a:gd name="connsiteX0" fmla="*/ 9612 w 2549725"/>
                    <a:gd name="connsiteY0" fmla="*/ 375694 h 2497494"/>
                    <a:gd name="connsiteX1" fmla="*/ 0 w 2549725"/>
                    <a:gd name="connsiteY1" fmla="*/ 6479 h 2497494"/>
                    <a:gd name="connsiteX2" fmla="*/ 2549725 w 2549725"/>
                    <a:gd name="connsiteY2" fmla="*/ 0 h 2497494"/>
                    <a:gd name="connsiteX3" fmla="*/ 2530533 w 2549725"/>
                    <a:gd name="connsiteY3" fmla="*/ 2497494 h 2497494"/>
                    <a:gd name="connsiteX0" fmla="*/ 2405 w 2549725"/>
                    <a:gd name="connsiteY0" fmla="*/ 375695 h 2497494"/>
                    <a:gd name="connsiteX1" fmla="*/ 0 w 2549725"/>
                    <a:gd name="connsiteY1" fmla="*/ 6479 h 2497494"/>
                    <a:gd name="connsiteX2" fmla="*/ 2549725 w 2549725"/>
                    <a:gd name="connsiteY2" fmla="*/ 0 h 2497494"/>
                    <a:gd name="connsiteX3" fmla="*/ 2530533 w 2549725"/>
                    <a:gd name="connsiteY3" fmla="*/ 2497494 h 24974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49725" h="2497494">
                      <a:moveTo>
                        <a:pt x="2405" y="375695"/>
                      </a:moveTo>
                      <a:cubicBezTo>
                        <a:pt x="1603" y="252623"/>
                        <a:pt x="802" y="129551"/>
                        <a:pt x="0" y="6479"/>
                      </a:cubicBezTo>
                      <a:lnTo>
                        <a:pt x="2549725" y="0"/>
                      </a:lnTo>
                      <a:cubicBezTo>
                        <a:pt x="2548667" y="693208"/>
                        <a:pt x="2531591" y="1804286"/>
                        <a:pt x="2530533" y="2497494"/>
                      </a:cubicBez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Freeform 28"/>
                <p:cNvSpPr/>
                <p:nvPr/>
              </p:nvSpPr>
              <p:spPr>
                <a:xfrm>
                  <a:off x="3296637" y="2696816"/>
                  <a:ext cx="2624949" cy="2079625"/>
                </a:xfrm>
                <a:custGeom>
                  <a:avLst/>
                  <a:gdLst>
                    <a:gd name="connsiteX0" fmla="*/ 0 w 2527300"/>
                    <a:gd name="connsiteY0" fmla="*/ 3175 h 2079625"/>
                    <a:gd name="connsiteX1" fmla="*/ 2527300 w 2527300"/>
                    <a:gd name="connsiteY1" fmla="*/ 0 h 2079625"/>
                    <a:gd name="connsiteX2" fmla="*/ 2524125 w 2527300"/>
                    <a:gd name="connsiteY2" fmla="*/ 2079625 h 2079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300" h="2079625">
                      <a:moveTo>
                        <a:pt x="0" y="3175"/>
                      </a:moveTo>
                      <a:lnTo>
                        <a:pt x="2527300" y="0"/>
                      </a:lnTo>
                      <a:cubicBezTo>
                        <a:pt x="2526242" y="693208"/>
                        <a:pt x="2525183" y="1386417"/>
                        <a:pt x="2524125" y="2079625"/>
                      </a:cubicBez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" name="Freeform 11"/>
              <p:cNvSpPr/>
              <p:nvPr/>
            </p:nvSpPr>
            <p:spPr>
              <a:xfrm>
                <a:off x="3279349" y="2682196"/>
                <a:ext cx="1028875" cy="834653"/>
              </a:xfrm>
              <a:custGeom>
                <a:avLst/>
                <a:gdLst>
                  <a:gd name="connsiteX0" fmla="*/ 0 w 1500188"/>
                  <a:gd name="connsiteY0" fmla="*/ 0 h 666750"/>
                  <a:gd name="connsiteX1" fmla="*/ 1500188 w 1500188"/>
                  <a:gd name="connsiteY1" fmla="*/ 666750 h 666750"/>
                  <a:gd name="connsiteX2" fmla="*/ 942975 w 1500188"/>
                  <a:gd name="connsiteY2" fmla="*/ 666750 h 666750"/>
                  <a:gd name="connsiteX3" fmla="*/ 0 w 1500188"/>
                  <a:gd name="connsiteY3" fmla="*/ 223837 h 666750"/>
                  <a:gd name="connsiteX0" fmla="*/ 0 w 1500188"/>
                  <a:gd name="connsiteY0" fmla="*/ 0 h 678656"/>
                  <a:gd name="connsiteX1" fmla="*/ 1500188 w 1500188"/>
                  <a:gd name="connsiteY1" fmla="*/ 666750 h 678656"/>
                  <a:gd name="connsiteX2" fmla="*/ 1028700 w 1500188"/>
                  <a:gd name="connsiteY2" fmla="*/ 678656 h 678656"/>
                  <a:gd name="connsiteX3" fmla="*/ 0 w 1500188"/>
                  <a:gd name="connsiteY3" fmla="*/ 223837 h 678656"/>
                  <a:gd name="connsiteX0" fmla="*/ 0 w 1500188"/>
                  <a:gd name="connsiteY0" fmla="*/ 0 h 666750"/>
                  <a:gd name="connsiteX1" fmla="*/ 1500188 w 1500188"/>
                  <a:gd name="connsiteY1" fmla="*/ 666750 h 666750"/>
                  <a:gd name="connsiteX2" fmla="*/ 1009650 w 1500188"/>
                  <a:gd name="connsiteY2" fmla="*/ 666750 h 666750"/>
                  <a:gd name="connsiteX3" fmla="*/ 0 w 1500188"/>
                  <a:gd name="connsiteY3" fmla="*/ 223837 h 666750"/>
                  <a:gd name="connsiteX0" fmla="*/ 509588 w 1500188"/>
                  <a:gd name="connsiteY0" fmla="*/ 9526 h 442913"/>
                  <a:gd name="connsiteX1" fmla="*/ 1500188 w 1500188"/>
                  <a:gd name="connsiteY1" fmla="*/ 442913 h 442913"/>
                  <a:gd name="connsiteX2" fmla="*/ 1009650 w 1500188"/>
                  <a:gd name="connsiteY2" fmla="*/ 442913 h 442913"/>
                  <a:gd name="connsiteX3" fmla="*/ 0 w 1500188"/>
                  <a:gd name="connsiteY3" fmla="*/ 0 h 442913"/>
                  <a:gd name="connsiteX0" fmla="*/ 0 w 990600"/>
                  <a:gd name="connsiteY0" fmla="*/ 0 h 433387"/>
                  <a:gd name="connsiteX1" fmla="*/ 990600 w 990600"/>
                  <a:gd name="connsiteY1" fmla="*/ 433387 h 433387"/>
                  <a:gd name="connsiteX2" fmla="*/ 500062 w 990600"/>
                  <a:gd name="connsiteY2" fmla="*/ 433387 h 433387"/>
                  <a:gd name="connsiteX3" fmla="*/ 16668 w 990600"/>
                  <a:gd name="connsiteY3" fmla="*/ 219074 h 433387"/>
                  <a:gd name="connsiteX0" fmla="*/ 0 w 990600"/>
                  <a:gd name="connsiteY0" fmla="*/ 0 h 448750"/>
                  <a:gd name="connsiteX1" fmla="*/ 990600 w 990600"/>
                  <a:gd name="connsiteY1" fmla="*/ 433387 h 448750"/>
                  <a:gd name="connsiteX2" fmla="*/ 539038 w 990600"/>
                  <a:gd name="connsiteY2" fmla="*/ 448750 h 448750"/>
                  <a:gd name="connsiteX3" fmla="*/ 16668 w 990600"/>
                  <a:gd name="connsiteY3" fmla="*/ 219074 h 448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0600" h="448750">
                    <a:moveTo>
                      <a:pt x="0" y="0"/>
                    </a:moveTo>
                    <a:lnTo>
                      <a:pt x="990600" y="433387"/>
                    </a:lnTo>
                    <a:lnTo>
                      <a:pt x="539038" y="448750"/>
                    </a:lnTo>
                    <a:lnTo>
                      <a:pt x="16668" y="219074"/>
                    </a:lnTo>
                  </a:path>
                </a:pathLst>
              </a:custGeom>
              <a:solidFill>
                <a:srgbClr val="CCFFCC"/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3835831" y="3482498"/>
                <a:ext cx="1011563" cy="435391"/>
              </a:xfrm>
              <a:custGeom>
                <a:avLst/>
                <a:gdLst>
                  <a:gd name="connsiteX0" fmla="*/ 0 w 1500188"/>
                  <a:gd name="connsiteY0" fmla="*/ 0 h 666750"/>
                  <a:gd name="connsiteX1" fmla="*/ 1500188 w 1500188"/>
                  <a:gd name="connsiteY1" fmla="*/ 666750 h 666750"/>
                  <a:gd name="connsiteX2" fmla="*/ 942975 w 1500188"/>
                  <a:gd name="connsiteY2" fmla="*/ 666750 h 666750"/>
                  <a:gd name="connsiteX3" fmla="*/ 0 w 1500188"/>
                  <a:gd name="connsiteY3" fmla="*/ 223837 h 666750"/>
                  <a:gd name="connsiteX0" fmla="*/ 0 w 1500188"/>
                  <a:gd name="connsiteY0" fmla="*/ 0 h 678656"/>
                  <a:gd name="connsiteX1" fmla="*/ 1500188 w 1500188"/>
                  <a:gd name="connsiteY1" fmla="*/ 666750 h 678656"/>
                  <a:gd name="connsiteX2" fmla="*/ 1028700 w 1500188"/>
                  <a:gd name="connsiteY2" fmla="*/ 678656 h 678656"/>
                  <a:gd name="connsiteX3" fmla="*/ 0 w 1500188"/>
                  <a:gd name="connsiteY3" fmla="*/ 223837 h 678656"/>
                  <a:gd name="connsiteX0" fmla="*/ 0 w 1500188"/>
                  <a:gd name="connsiteY0" fmla="*/ 0 h 666750"/>
                  <a:gd name="connsiteX1" fmla="*/ 1500188 w 1500188"/>
                  <a:gd name="connsiteY1" fmla="*/ 666750 h 666750"/>
                  <a:gd name="connsiteX2" fmla="*/ 1009650 w 1500188"/>
                  <a:gd name="connsiteY2" fmla="*/ 666750 h 666750"/>
                  <a:gd name="connsiteX3" fmla="*/ 0 w 1500188"/>
                  <a:gd name="connsiteY3" fmla="*/ 223837 h 666750"/>
                  <a:gd name="connsiteX0" fmla="*/ 509588 w 1500188"/>
                  <a:gd name="connsiteY0" fmla="*/ 9526 h 442913"/>
                  <a:gd name="connsiteX1" fmla="*/ 1500188 w 1500188"/>
                  <a:gd name="connsiteY1" fmla="*/ 442913 h 442913"/>
                  <a:gd name="connsiteX2" fmla="*/ 1009650 w 1500188"/>
                  <a:gd name="connsiteY2" fmla="*/ 442913 h 442913"/>
                  <a:gd name="connsiteX3" fmla="*/ 0 w 1500188"/>
                  <a:gd name="connsiteY3" fmla="*/ 0 h 442913"/>
                  <a:gd name="connsiteX0" fmla="*/ 0 w 990600"/>
                  <a:gd name="connsiteY0" fmla="*/ 0 h 433387"/>
                  <a:gd name="connsiteX1" fmla="*/ 990600 w 990600"/>
                  <a:gd name="connsiteY1" fmla="*/ 433387 h 433387"/>
                  <a:gd name="connsiteX2" fmla="*/ 500062 w 990600"/>
                  <a:gd name="connsiteY2" fmla="*/ 433387 h 433387"/>
                  <a:gd name="connsiteX3" fmla="*/ 16668 w 990600"/>
                  <a:gd name="connsiteY3" fmla="*/ 219074 h 433387"/>
                  <a:gd name="connsiteX0" fmla="*/ 0 w 990600"/>
                  <a:gd name="connsiteY0" fmla="*/ 0 h 433387"/>
                  <a:gd name="connsiteX1" fmla="*/ 454922 w 990600"/>
                  <a:gd name="connsiteY1" fmla="*/ 199300 h 433387"/>
                  <a:gd name="connsiteX2" fmla="*/ 990600 w 990600"/>
                  <a:gd name="connsiteY2" fmla="*/ 433387 h 433387"/>
                  <a:gd name="connsiteX3" fmla="*/ 500062 w 990600"/>
                  <a:gd name="connsiteY3" fmla="*/ 433387 h 433387"/>
                  <a:gd name="connsiteX4" fmla="*/ 16668 w 990600"/>
                  <a:gd name="connsiteY4" fmla="*/ 219074 h 433387"/>
                  <a:gd name="connsiteX0" fmla="*/ 433388 w 973932"/>
                  <a:gd name="connsiteY0" fmla="*/ 7869 h 234087"/>
                  <a:gd name="connsiteX1" fmla="*/ 438254 w 973932"/>
                  <a:gd name="connsiteY1" fmla="*/ 0 h 234087"/>
                  <a:gd name="connsiteX2" fmla="*/ 973932 w 973932"/>
                  <a:gd name="connsiteY2" fmla="*/ 234087 h 234087"/>
                  <a:gd name="connsiteX3" fmla="*/ 483394 w 973932"/>
                  <a:gd name="connsiteY3" fmla="*/ 234087 h 234087"/>
                  <a:gd name="connsiteX4" fmla="*/ 0 w 973932"/>
                  <a:gd name="connsiteY4" fmla="*/ 19774 h 234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3932" h="234087">
                    <a:moveTo>
                      <a:pt x="433388" y="7869"/>
                    </a:moveTo>
                    <a:lnTo>
                      <a:pt x="438254" y="0"/>
                    </a:lnTo>
                    <a:lnTo>
                      <a:pt x="973932" y="234087"/>
                    </a:lnTo>
                    <a:lnTo>
                      <a:pt x="483394" y="234087"/>
                    </a:lnTo>
                    <a:lnTo>
                      <a:pt x="0" y="19774"/>
                    </a:lnTo>
                  </a:path>
                </a:pathLst>
              </a:custGeom>
              <a:solidFill>
                <a:srgbClr val="0099CC"/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 13"/>
              <p:cNvSpPr/>
              <p:nvPr/>
            </p:nvSpPr>
            <p:spPr>
              <a:xfrm flipH="1" flipV="1">
                <a:off x="4324675" y="3910144"/>
                <a:ext cx="1591965" cy="1291746"/>
              </a:xfrm>
              <a:custGeom>
                <a:avLst/>
                <a:gdLst>
                  <a:gd name="connsiteX0" fmla="*/ 0 w 1500188"/>
                  <a:gd name="connsiteY0" fmla="*/ 0 h 666750"/>
                  <a:gd name="connsiteX1" fmla="*/ 1500188 w 1500188"/>
                  <a:gd name="connsiteY1" fmla="*/ 666750 h 666750"/>
                  <a:gd name="connsiteX2" fmla="*/ 942975 w 1500188"/>
                  <a:gd name="connsiteY2" fmla="*/ 666750 h 666750"/>
                  <a:gd name="connsiteX3" fmla="*/ 0 w 1500188"/>
                  <a:gd name="connsiteY3" fmla="*/ 223837 h 666750"/>
                  <a:gd name="connsiteX0" fmla="*/ 0 w 1447396"/>
                  <a:gd name="connsiteY0" fmla="*/ 0 h 666750"/>
                  <a:gd name="connsiteX1" fmla="*/ 1447396 w 1447396"/>
                  <a:gd name="connsiteY1" fmla="*/ 657919 h 666750"/>
                  <a:gd name="connsiteX2" fmla="*/ 942975 w 1447396"/>
                  <a:gd name="connsiteY2" fmla="*/ 666750 h 666750"/>
                  <a:gd name="connsiteX3" fmla="*/ 0 w 1447396"/>
                  <a:gd name="connsiteY3" fmla="*/ 223837 h 666750"/>
                  <a:gd name="connsiteX0" fmla="*/ 0 w 1506788"/>
                  <a:gd name="connsiteY0" fmla="*/ 0 h 684412"/>
                  <a:gd name="connsiteX1" fmla="*/ 1506788 w 1506788"/>
                  <a:gd name="connsiteY1" fmla="*/ 684412 h 684412"/>
                  <a:gd name="connsiteX2" fmla="*/ 942975 w 1506788"/>
                  <a:gd name="connsiteY2" fmla="*/ 666750 h 684412"/>
                  <a:gd name="connsiteX3" fmla="*/ 0 w 1506788"/>
                  <a:gd name="connsiteY3" fmla="*/ 223837 h 684412"/>
                  <a:gd name="connsiteX0" fmla="*/ 0 w 1506788"/>
                  <a:gd name="connsiteY0" fmla="*/ 0 h 686620"/>
                  <a:gd name="connsiteX1" fmla="*/ 1506788 w 1506788"/>
                  <a:gd name="connsiteY1" fmla="*/ 684412 h 686620"/>
                  <a:gd name="connsiteX2" fmla="*/ 1050759 w 1506788"/>
                  <a:gd name="connsiteY2" fmla="*/ 686620 h 686620"/>
                  <a:gd name="connsiteX3" fmla="*/ 0 w 1506788"/>
                  <a:gd name="connsiteY3" fmla="*/ 223837 h 686620"/>
                  <a:gd name="connsiteX0" fmla="*/ 0 w 1506788"/>
                  <a:gd name="connsiteY0" fmla="*/ 0 h 686620"/>
                  <a:gd name="connsiteX1" fmla="*/ 1506788 w 1506788"/>
                  <a:gd name="connsiteY1" fmla="*/ 684412 h 686620"/>
                  <a:gd name="connsiteX2" fmla="*/ 1050759 w 1506788"/>
                  <a:gd name="connsiteY2" fmla="*/ 686620 h 686620"/>
                  <a:gd name="connsiteX3" fmla="*/ 39595 w 1506788"/>
                  <a:gd name="connsiteY3" fmla="*/ 163376 h 686620"/>
                  <a:gd name="connsiteX0" fmla="*/ 0 w 1506788"/>
                  <a:gd name="connsiteY0" fmla="*/ 0 h 686620"/>
                  <a:gd name="connsiteX1" fmla="*/ 1506788 w 1506788"/>
                  <a:gd name="connsiteY1" fmla="*/ 684412 h 686620"/>
                  <a:gd name="connsiteX2" fmla="*/ 1050759 w 1506788"/>
                  <a:gd name="connsiteY2" fmla="*/ 686620 h 686620"/>
                  <a:gd name="connsiteX3" fmla="*/ 96786 w 1506788"/>
                  <a:gd name="connsiteY3" fmla="*/ 264934 h 686620"/>
                  <a:gd name="connsiteX0" fmla="*/ 0 w 1423200"/>
                  <a:gd name="connsiteY0" fmla="*/ 0 h 624802"/>
                  <a:gd name="connsiteX1" fmla="*/ 1423200 w 1423200"/>
                  <a:gd name="connsiteY1" fmla="*/ 622594 h 624802"/>
                  <a:gd name="connsiteX2" fmla="*/ 967171 w 1423200"/>
                  <a:gd name="connsiteY2" fmla="*/ 624802 h 624802"/>
                  <a:gd name="connsiteX3" fmla="*/ 13198 w 1423200"/>
                  <a:gd name="connsiteY3" fmla="*/ 203116 h 624802"/>
                  <a:gd name="connsiteX0" fmla="*/ 0 w 1423200"/>
                  <a:gd name="connsiteY0" fmla="*/ 0 h 624802"/>
                  <a:gd name="connsiteX1" fmla="*/ 1423200 w 1423200"/>
                  <a:gd name="connsiteY1" fmla="*/ 622594 h 624802"/>
                  <a:gd name="connsiteX2" fmla="*/ 967171 w 1423200"/>
                  <a:gd name="connsiteY2" fmla="*/ 624802 h 624802"/>
                  <a:gd name="connsiteX3" fmla="*/ 2143 w 1423200"/>
                  <a:gd name="connsiteY3" fmla="*/ 189344 h 624802"/>
                  <a:gd name="connsiteX0" fmla="*/ 0 w 1423200"/>
                  <a:gd name="connsiteY0" fmla="*/ 0 h 622594"/>
                  <a:gd name="connsiteX1" fmla="*/ 1423200 w 1423200"/>
                  <a:gd name="connsiteY1" fmla="*/ 622594 h 622594"/>
                  <a:gd name="connsiteX2" fmla="*/ 964960 w 1423200"/>
                  <a:gd name="connsiteY2" fmla="*/ 619064 h 622594"/>
                  <a:gd name="connsiteX3" fmla="*/ 2143 w 1423200"/>
                  <a:gd name="connsiteY3" fmla="*/ 189344 h 622594"/>
                  <a:gd name="connsiteX0" fmla="*/ 0 w 1423200"/>
                  <a:gd name="connsiteY0" fmla="*/ 0 h 622594"/>
                  <a:gd name="connsiteX1" fmla="*/ 1423200 w 1423200"/>
                  <a:gd name="connsiteY1" fmla="*/ 622594 h 622594"/>
                  <a:gd name="connsiteX2" fmla="*/ 962750 w 1423200"/>
                  <a:gd name="connsiteY2" fmla="*/ 614473 h 622594"/>
                  <a:gd name="connsiteX3" fmla="*/ 2143 w 1423200"/>
                  <a:gd name="connsiteY3" fmla="*/ 189344 h 622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3200" h="622594">
                    <a:moveTo>
                      <a:pt x="0" y="0"/>
                    </a:moveTo>
                    <a:lnTo>
                      <a:pt x="1423200" y="622594"/>
                    </a:lnTo>
                    <a:lnTo>
                      <a:pt x="962750" y="614473"/>
                    </a:lnTo>
                    <a:lnTo>
                      <a:pt x="2143" y="189344"/>
                    </a:lnTo>
                  </a:path>
                </a:pathLst>
              </a:custGeom>
              <a:solidFill>
                <a:srgbClr val="0000FF"/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3573858" y="2144947"/>
                <a:ext cx="2148173" cy="5601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34950" indent="-234950" algn="ctr">
                  <a:lnSpc>
                    <a:spcPct val="95000"/>
                  </a:lnSpc>
                </a:pPr>
                <a:r>
                  <a:rPr lang="en-US" sz="1600" b="1" dirty="0" smtClean="0"/>
                  <a:t>100m Oil Production</a:t>
                </a:r>
              </a:p>
              <a:p>
                <a:pPr marL="234950" indent="-234950" algn="ctr">
                  <a:lnSpc>
                    <a:spcPct val="95000"/>
                  </a:lnSpc>
                </a:pPr>
                <a:r>
                  <a:rPr lang="en-US" sz="1600" dirty="0" smtClean="0"/>
                  <a:t>Oil Replaced by Water</a:t>
                </a:r>
                <a:endParaRPr lang="en-US" sz="1600" dirty="0"/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2280000">
                <a:off x="3285340" y="3844388"/>
                <a:ext cx="2742173" cy="246221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spAutoFit/>
              </a:bodyPr>
              <a:lstStyle/>
              <a:p>
                <a:r>
                  <a:rPr lang="en-US" sz="1600" b="1" dirty="0" smtClean="0"/>
                  <a:t>4570        </a:t>
                </a:r>
                <a:r>
                  <a:rPr lang="en-US" sz="1600" b="1" dirty="0" smtClean="0">
                    <a:solidFill>
                      <a:schemeClr val="bg1"/>
                    </a:solidFill>
                  </a:rPr>
                  <a:t>5240</a:t>
                </a:r>
                <a:r>
                  <a:rPr lang="en-US" sz="1600" b="1" dirty="0" smtClean="0"/>
                  <a:t>                      </a:t>
                </a:r>
                <a:r>
                  <a:rPr lang="en-US" sz="1600" b="1" dirty="0" smtClean="0">
                    <a:solidFill>
                      <a:schemeClr val="bg1"/>
                    </a:solidFill>
                  </a:rPr>
                  <a:t>5740     </a:t>
                </a: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4944406" y="2818438"/>
                <a:ext cx="496493" cy="2769989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/>
                <a:r>
                  <a:rPr lang="en-US" b="1" dirty="0" smtClean="0"/>
                  <a:t>5750 </a:t>
                </a:r>
              </a:p>
              <a:p>
                <a:pPr algn="ctr"/>
                <a:endParaRPr lang="en-US" b="1" dirty="0" smtClean="0"/>
              </a:p>
              <a:p>
                <a:pPr algn="ctr"/>
                <a:endParaRPr lang="en-US" b="1" dirty="0" smtClean="0"/>
              </a:p>
              <a:p>
                <a:pPr algn="ctr"/>
                <a:endParaRPr lang="en-US" b="1" dirty="0" smtClean="0"/>
              </a:p>
              <a:p>
                <a:pPr algn="ctr"/>
                <a:endParaRPr lang="en-US" b="1" dirty="0" smtClean="0"/>
              </a:p>
              <a:p>
                <a:pPr algn="ctr"/>
                <a:endParaRPr lang="en-US" b="1" dirty="0" smtClean="0"/>
              </a:p>
              <a:p>
                <a:pPr algn="ctr"/>
                <a:endParaRPr lang="en-US" b="1" dirty="0" smtClean="0"/>
              </a:p>
              <a:p>
                <a:pPr algn="ctr"/>
                <a:endParaRPr lang="en-US" b="1" dirty="0" smtClean="0"/>
              </a:p>
              <a:p>
                <a:pPr algn="ctr"/>
                <a:endParaRPr lang="en-US" b="1" dirty="0" smtClean="0"/>
              </a:p>
              <a:p>
                <a:pPr algn="ctr"/>
                <a:r>
                  <a:rPr lang="en-US" b="1" dirty="0" smtClean="0"/>
                  <a:t>5020</a:t>
                </a:r>
                <a:endParaRPr lang="en-US" b="1" dirty="0"/>
              </a:p>
            </p:txBody>
          </p:sp>
        </p:grpSp>
      </p:grpSp>
      <p:grpSp>
        <p:nvGrpSpPr>
          <p:cNvPr id="9" name="Group 38"/>
          <p:cNvGrpSpPr/>
          <p:nvPr/>
        </p:nvGrpSpPr>
        <p:grpSpPr>
          <a:xfrm>
            <a:off x="739267" y="3110099"/>
            <a:ext cx="4848483" cy="1388086"/>
            <a:chOff x="739267" y="2813583"/>
            <a:chExt cx="4911365" cy="1388086"/>
          </a:xfrm>
        </p:grpSpPr>
        <p:sp>
          <p:nvSpPr>
            <p:cNvPr id="32" name="Rectangle 31"/>
            <p:cNvSpPr/>
            <p:nvPr/>
          </p:nvSpPr>
          <p:spPr>
            <a:xfrm rot="2340000">
              <a:off x="739267" y="3216784"/>
              <a:ext cx="2028934" cy="984885"/>
            </a:xfrm>
            <a:prstGeom prst="rect">
              <a:avLst/>
            </a:prstGeom>
          </p:spPr>
          <p:txBody>
            <a:bodyPr wrap="none" lIns="0" tIns="0" rIns="0" bIns="0" anchor="ctr" anchorCtr="1">
              <a:spAutoFit/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pPr algn="ctr">
                <a:spcAft>
                  <a:spcPts val="600"/>
                </a:spcAft>
              </a:pPr>
              <a:r>
                <a:rPr lang="en-US" b="1" dirty="0" smtClean="0">
                  <a:solidFill>
                    <a:srgbClr val="00FF00"/>
                  </a:solidFill>
                </a:rPr>
                <a:t>-0.11                    </a:t>
              </a:r>
              <a:r>
                <a:rPr lang="en-US" b="1" dirty="0" smtClean="0">
                  <a:solidFill>
                    <a:srgbClr val="0000FF"/>
                  </a:solidFill>
                </a:rPr>
                <a:t>0.00</a:t>
              </a:r>
              <a:endParaRPr lang="en-US" b="1" dirty="0" smtClean="0">
                <a:solidFill>
                  <a:srgbClr val="00FF00"/>
                </a:solidFill>
              </a:endParaRPr>
            </a:p>
            <a:p>
              <a:pPr algn="ctr">
                <a:spcAft>
                  <a:spcPts val="600"/>
                </a:spcAft>
              </a:pPr>
              <a:endParaRPr lang="en-US" b="1" dirty="0" smtClean="0">
                <a:solidFill>
                  <a:srgbClr val="00FF00"/>
                </a:solidFill>
              </a:endParaRPr>
            </a:p>
            <a:p>
              <a:pPr algn="ctr">
                <a:spcAft>
                  <a:spcPts val="600"/>
                </a:spcAft>
              </a:pPr>
              <a:r>
                <a:rPr lang="en-US" b="1" dirty="0" smtClean="0">
                  <a:solidFill>
                    <a:srgbClr val="00FF00"/>
                  </a:solidFill>
                </a:rPr>
                <a:t>0.05                   </a:t>
              </a:r>
              <a:r>
                <a:rPr lang="en-US" b="1" dirty="0" smtClean="0">
                  <a:solidFill>
                    <a:srgbClr val="0000FF"/>
                  </a:solidFill>
                </a:rPr>
                <a:t>-0.67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788319" y="3314700"/>
              <a:ext cx="7115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</a:rPr>
                <a:t>  0.11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 rot="2340000">
              <a:off x="3668191" y="2813583"/>
              <a:ext cx="1215406" cy="984885"/>
            </a:xfrm>
            <a:prstGeom prst="rect">
              <a:avLst/>
            </a:prstGeom>
          </p:spPr>
          <p:txBody>
            <a:bodyPr wrap="none" lIns="0" tIns="0" rIns="0" bIns="0" anchor="ctr" anchorCtr="1">
              <a:spAutoFit/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pPr algn="ctr">
                <a:spcAft>
                  <a:spcPts val="600"/>
                </a:spcAft>
              </a:pPr>
              <a:r>
                <a:rPr lang="en-US" b="1" dirty="0" smtClean="0">
                  <a:solidFill>
                    <a:srgbClr val="0099CC"/>
                  </a:solidFill>
                </a:rPr>
                <a:t>             -0.11</a:t>
              </a:r>
            </a:p>
            <a:p>
              <a:pPr algn="ctr">
                <a:spcAft>
                  <a:spcPts val="600"/>
                </a:spcAft>
              </a:pPr>
              <a:endParaRPr lang="en-US" b="1" dirty="0" smtClean="0">
                <a:solidFill>
                  <a:srgbClr val="0099CC"/>
                </a:solidFill>
              </a:endParaRPr>
            </a:p>
            <a:p>
              <a:pPr algn="ctr">
                <a:spcAft>
                  <a:spcPts val="600"/>
                </a:spcAft>
              </a:pPr>
              <a:r>
                <a:rPr lang="en-US" b="1" dirty="0" smtClean="0">
                  <a:solidFill>
                    <a:srgbClr val="0099CC"/>
                  </a:solidFill>
                </a:rPr>
                <a:t>-0.02 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224360" y="3062908"/>
              <a:ext cx="2426272" cy="7232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b="1" dirty="0" smtClean="0">
                  <a:solidFill>
                    <a:srgbClr val="C00000"/>
                  </a:solidFill>
                </a:rPr>
                <a:t>0.68</a:t>
              </a:r>
            </a:p>
            <a:p>
              <a:r>
                <a:rPr lang="en-US" b="1" dirty="0" smtClean="0">
                  <a:solidFill>
                    <a:srgbClr val="C00000"/>
                  </a:solidFill>
                </a:rPr>
                <a:t>                                  .046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graphicFrame>
        <p:nvGraphicFramePr>
          <p:cNvPr id="40" name="Table 39"/>
          <p:cNvGraphicFramePr>
            <a:graphicFrameLocks noGrp="1"/>
          </p:cNvGraphicFramePr>
          <p:nvPr/>
        </p:nvGraphicFramePr>
        <p:xfrm>
          <a:off x="5562599" y="571500"/>
          <a:ext cx="3429000" cy="149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318"/>
                <a:gridCol w="729574"/>
                <a:gridCol w="729574"/>
                <a:gridCol w="802534"/>
              </a:tblGrid>
              <a:tr h="18288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Velocity </a:t>
                      </a:r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Density </a:t>
                      </a:r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Imped</a:t>
                      </a:r>
                      <a:endParaRPr lang="en-US" sz="1400" dirty="0"/>
                    </a:p>
                  </a:txBody>
                  <a:tcPr marL="0" marR="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Overburden </a:t>
                      </a:r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2500</a:t>
                      </a:r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2.30</a:t>
                      </a:r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5750</a:t>
                      </a:r>
                      <a:endParaRPr lang="en-US" sz="1400" dirty="0"/>
                    </a:p>
                  </a:txBody>
                  <a:tcPr marL="0" marR="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Oil Sand </a:t>
                      </a:r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2250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2.03</a:t>
                      </a:r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4570</a:t>
                      </a:r>
                      <a:endParaRPr lang="en-US" sz="1400" dirty="0"/>
                    </a:p>
                  </a:txBody>
                  <a:tcPr marL="0" marR="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Swept Sand* </a:t>
                      </a:r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2454</a:t>
                      </a:r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2.14</a:t>
                      </a:r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5240</a:t>
                      </a:r>
                    </a:p>
                  </a:txBody>
                  <a:tcPr marL="0" marR="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Water Sand</a:t>
                      </a:r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2673</a:t>
                      </a:r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2.15</a:t>
                      </a:r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5740</a:t>
                      </a:r>
                      <a:endParaRPr lang="en-US" sz="1400" dirty="0"/>
                    </a:p>
                  </a:txBody>
                  <a:tcPr marL="0" marR="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Underburden </a:t>
                      </a:r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2250</a:t>
                      </a:r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2.23</a:t>
                      </a:r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5020</a:t>
                      </a:r>
                      <a:endParaRPr lang="en-US" sz="1400" dirty="0"/>
                    </a:p>
                  </a:txBody>
                  <a:tcPr marL="0" marR="0" marT="0" marB="0" anchor="ctr"/>
                </a:tc>
              </a:tr>
              <a:tr h="18288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0" marR="0" marT="0" marB="0" anchor="ctr"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* Swept sand has 10% residual oil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9800" y="2705100"/>
            <a:ext cx="2971800" cy="2692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F2A387-2714-4BF1-94C0-87ADEFC08C4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Resolution vs. Detection</a:t>
            </a:r>
            <a:endParaRPr lang="en-US" dirty="0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457200" y="1104900"/>
            <a:ext cx="83058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>
            <a:spAutoFit/>
          </a:bodyPr>
          <a:lstStyle>
            <a:lvl1pPr marL="1995488" indent="-1995488">
              <a:tabLst>
                <a:tab pos="1995488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tabLst>
                <a:tab pos="1995488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1995488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1995488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1995488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995488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995488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995488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995488" algn="l"/>
              </a:tabLst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35000"/>
              </a:spcBef>
              <a:defRPr/>
            </a:pPr>
            <a:r>
              <a:rPr lang="en-US" sz="2600" dirty="0" smtClean="0">
                <a:latin typeface="+mn-lt"/>
              </a:rPr>
              <a:t>Detection: 	</a:t>
            </a:r>
            <a:r>
              <a:rPr lang="en-US" sz="2400" i="1" dirty="0" smtClean="0">
                <a:latin typeface="+mn-lt"/>
              </a:rPr>
              <a:t>Ability to identify that some feature exists</a:t>
            </a:r>
            <a:endParaRPr lang="en-US" sz="2600" i="1" dirty="0" smtClean="0">
              <a:latin typeface="+mn-lt"/>
            </a:endParaRPr>
          </a:p>
          <a:p>
            <a:pPr>
              <a:spcBef>
                <a:spcPts val="2400"/>
              </a:spcBef>
              <a:defRPr/>
            </a:pPr>
            <a:r>
              <a:rPr lang="en-US" sz="2600" dirty="0" smtClean="0">
                <a:latin typeface="+mn-lt"/>
              </a:rPr>
              <a:t>Resolution:      </a:t>
            </a:r>
            <a:r>
              <a:rPr lang="en-US" sz="2400" i="1" dirty="0" smtClean="0">
                <a:latin typeface="+mn-lt"/>
              </a:rPr>
              <a:t>Ability to distinguish two features from one another</a:t>
            </a:r>
            <a:endParaRPr lang="en-US" sz="2600" i="1" dirty="0" smtClean="0">
              <a:latin typeface="+mn-lt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09600" y="3086100"/>
            <a:ext cx="8077200" cy="176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90513" indent="-290513">
              <a:spcBef>
                <a:spcPct val="60000"/>
              </a:spcBef>
              <a:buFontTx/>
              <a:buChar char="•"/>
            </a:pPr>
            <a:r>
              <a:rPr lang="en-US" sz="2400" dirty="0"/>
              <a:t>Detection limit is always smaller than the resolution limit</a:t>
            </a:r>
            <a:endParaRPr lang="en-US" sz="2800" dirty="0"/>
          </a:p>
          <a:p>
            <a:pPr marL="290513" indent="-290513">
              <a:spcBef>
                <a:spcPct val="60000"/>
              </a:spcBef>
              <a:buFontTx/>
              <a:buChar char="•"/>
            </a:pPr>
            <a:r>
              <a:rPr lang="en-US" sz="2400" dirty="0"/>
              <a:t>Detection limit depends upon </a:t>
            </a:r>
            <a:r>
              <a:rPr lang="en-US" sz="2400" dirty="0" smtClean="0"/>
              <a:t>Signal-to-Noise, impedance contrast</a:t>
            </a:r>
            <a:endParaRPr lang="en-US" sz="2400" dirty="0"/>
          </a:p>
          <a:p>
            <a:pPr marL="290513" indent="-290513">
              <a:spcBef>
                <a:spcPct val="60000"/>
              </a:spcBef>
            </a:pPr>
            <a:endParaRPr lang="en-US" sz="1400" dirty="0"/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0" y="5468779"/>
            <a:ext cx="4114800" cy="24622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Schroeder</a:t>
            </a:r>
            <a:r>
              <a:rPr kumimoji="0" lang="en-US" sz="1000" b="0" i="1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(2004) Courtesy of ExxonMobil</a:t>
            </a:r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9048" y="2673241"/>
            <a:ext cx="3044952" cy="3041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F2A387-2714-4BF1-94C0-87ADEFC08C47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Modeling – Fluid Substitution</a:t>
            </a:r>
            <a:endParaRPr lang="en-US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673241"/>
            <a:ext cx="3044952" cy="3041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0" y="2673241"/>
            <a:ext cx="3044952" cy="3041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" name="Group 36"/>
          <p:cNvGrpSpPr/>
          <p:nvPr/>
        </p:nvGrpSpPr>
        <p:grpSpPr>
          <a:xfrm>
            <a:off x="59635" y="804110"/>
            <a:ext cx="2912166" cy="1824790"/>
            <a:chOff x="0" y="804110"/>
            <a:chExt cx="3142355" cy="1824790"/>
          </a:xfrm>
        </p:grpSpPr>
        <p:grpSp>
          <p:nvGrpSpPr>
            <p:cNvPr id="5" name="Group 17"/>
            <p:cNvGrpSpPr/>
            <p:nvPr/>
          </p:nvGrpSpPr>
          <p:grpSpPr>
            <a:xfrm>
              <a:off x="0" y="804110"/>
              <a:ext cx="3142355" cy="1824790"/>
              <a:chOff x="33130" y="998774"/>
              <a:chExt cx="2941983" cy="1620940"/>
            </a:xfrm>
          </p:grpSpPr>
          <p:pic>
            <p:nvPicPr>
              <p:cNvPr id="34" name="Picture 7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l="1088" t="13231" r="2294" b="4342"/>
              <a:stretch>
                <a:fillRect/>
              </a:stretch>
            </p:blipFill>
            <p:spPr bwMode="auto">
              <a:xfrm>
                <a:off x="33130" y="998774"/>
                <a:ext cx="2941983" cy="16209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5" name="Freeform 34"/>
              <p:cNvSpPr/>
              <p:nvPr/>
            </p:nvSpPr>
            <p:spPr>
              <a:xfrm flipH="1" flipV="1">
                <a:off x="1383505" y="1683543"/>
                <a:ext cx="1526383" cy="678223"/>
              </a:xfrm>
              <a:custGeom>
                <a:avLst/>
                <a:gdLst>
                  <a:gd name="connsiteX0" fmla="*/ 0 w 1500188"/>
                  <a:gd name="connsiteY0" fmla="*/ 0 h 666750"/>
                  <a:gd name="connsiteX1" fmla="*/ 1500188 w 1500188"/>
                  <a:gd name="connsiteY1" fmla="*/ 666750 h 666750"/>
                  <a:gd name="connsiteX2" fmla="*/ 942975 w 1500188"/>
                  <a:gd name="connsiteY2" fmla="*/ 666750 h 666750"/>
                  <a:gd name="connsiteX3" fmla="*/ 0 w 1500188"/>
                  <a:gd name="connsiteY3" fmla="*/ 223837 h 666750"/>
                  <a:gd name="connsiteX0" fmla="*/ 0 w 1447396"/>
                  <a:gd name="connsiteY0" fmla="*/ 0 h 666750"/>
                  <a:gd name="connsiteX1" fmla="*/ 1447396 w 1447396"/>
                  <a:gd name="connsiteY1" fmla="*/ 657919 h 666750"/>
                  <a:gd name="connsiteX2" fmla="*/ 942975 w 1447396"/>
                  <a:gd name="connsiteY2" fmla="*/ 666750 h 666750"/>
                  <a:gd name="connsiteX3" fmla="*/ 0 w 1447396"/>
                  <a:gd name="connsiteY3" fmla="*/ 223837 h 666750"/>
                  <a:gd name="connsiteX0" fmla="*/ 0 w 1506788"/>
                  <a:gd name="connsiteY0" fmla="*/ 0 h 684412"/>
                  <a:gd name="connsiteX1" fmla="*/ 1506788 w 1506788"/>
                  <a:gd name="connsiteY1" fmla="*/ 684412 h 684412"/>
                  <a:gd name="connsiteX2" fmla="*/ 942975 w 1506788"/>
                  <a:gd name="connsiteY2" fmla="*/ 666750 h 684412"/>
                  <a:gd name="connsiteX3" fmla="*/ 0 w 1506788"/>
                  <a:gd name="connsiteY3" fmla="*/ 223837 h 684412"/>
                  <a:gd name="connsiteX0" fmla="*/ 0 w 1506788"/>
                  <a:gd name="connsiteY0" fmla="*/ 0 h 686620"/>
                  <a:gd name="connsiteX1" fmla="*/ 1506788 w 1506788"/>
                  <a:gd name="connsiteY1" fmla="*/ 684412 h 686620"/>
                  <a:gd name="connsiteX2" fmla="*/ 1050759 w 1506788"/>
                  <a:gd name="connsiteY2" fmla="*/ 686620 h 686620"/>
                  <a:gd name="connsiteX3" fmla="*/ 0 w 1506788"/>
                  <a:gd name="connsiteY3" fmla="*/ 223837 h 686620"/>
                  <a:gd name="connsiteX0" fmla="*/ 0 w 1506788"/>
                  <a:gd name="connsiteY0" fmla="*/ 0 h 686620"/>
                  <a:gd name="connsiteX1" fmla="*/ 1506788 w 1506788"/>
                  <a:gd name="connsiteY1" fmla="*/ 684412 h 686620"/>
                  <a:gd name="connsiteX2" fmla="*/ 1050759 w 1506788"/>
                  <a:gd name="connsiteY2" fmla="*/ 686620 h 686620"/>
                  <a:gd name="connsiteX3" fmla="*/ 39595 w 1506788"/>
                  <a:gd name="connsiteY3" fmla="*/ 163376 h 686620"/>
                  <a:gd name="connsiteX0" fmla="*/ 0 w 1506788"/>
                  <a:gd name="connsiteY0" fmla="*/ 0 h 686620"/>
                  <a:gd name="connsiteX1" fmla="*/ 1506788 w 1506788"/>
                  <a:gd name="connsiteY1" fmla="*/ 684412 h 686620"/>
                  <a:gd name="connsiteX2" fmla="*/ 1050759 w 1506788"/>
                  <a:gd name="connsiteY2" fmla="*/ 686620 h 686620"/>
                  <a:gd name="connsiteX3" fmla="*/ 96786 w 1506788"/>
                  <a:gd name="connsiteY3" fmla="*/ 264934 h 686620"/>
                  <a:gd name="connsiteX0" fmla="*/ 0 w 1423200"/>
                  <a:gd name="connsiteY0" fmla="*/ 0 h 624802"/>
                  <a:gd name="connsiteX1" fmla="*/ 1423200 w 1423200"/>
                  <a:gd name="connsiteY1" fmla="*/ 622594 h 624802"/>
                  <a:gd name="connsiteX2" fmla="*/ 967171 w 1423200"/>
                  <a:gd name="connsiteY2" fmla="*/ 624802 h 624802"/>
                  <a:gd name="connsiteX3" fmla="*/ 13198 w 1423200"/>
                  <a:gd name="connsiteY3" fmla="*/ 203116 h 624802"/>
                  <a:gd name="connsiteX0" fmla="*/ 21997 w 1410002"/>
                  <a:gd name="connsiteY0" fmla="*/ 0 h 621241"/>
                  <a:gd name="connsiteX1" fmla="*/ 1410002 w 1410002"/>
                  <a:gd name="connsiteY1" fmla="*/ 619033 h 621241"/>
                  <a:gd name="connsiteX2" fmla="*/ 953973 w 1410002"/>
                  <a:gd name="connsiteY2" fmla="*/ 621241 h 621241"/>
                  <a:gd name="connsiteX3" fmla="*/ 0 w 1410002"/>
                  <a:gd name="connsiteY3" fmla="*/ 199555 h 621241"/>
                  <a:gd name="connsiteX0" fmla="*/ 21997 w 1410002"/>
                  <a:gd name="connsiteY0" fmla="*/ 0 h 621241"/>
                  <a:gd name="connsiteX1" fmla="*/ 28597 w 1410002"/>
                  <a:gd name="connsiteY1" fmla="*/ 9043 h 621241"/>
                  <a:gd name="connsiteX2" fmla="*/ 1410002 w 1410002"/>
                  <a:gd name="connsiteY2" fmla="*/ 619033 h 621241"/>
                  <a:gd name="connsiteX3" fmla="*/ 953973 w 1410002"/>
                  <a:gd name="connsiteY3" fmla="*/ 621241 h 621241"/>
                  <a:gd name="connsiteX4" fmla="*/ 0 w 1410002"/>
                  <a:gd name="connsiteY4" fmla="*/ 199555 h 621241"/>
                  <a:gd name="connsiteX0" fmla="*/ 21997 w 1410002"/>
                  <a:gd name="connsiteY0" fmla="*/ 0 h 621241"/>
                  <a:gd name="connsiteX1" fmla="*/ 1410002 w 1410002"/>
                  <a:gd name="connsiteY1" fmla="*/ 619033 h 621241"/>
                  <a:gd name="connsiteX2" fmla="*/ 953973 w 1410002"/>
                  <a:gd name="connsiteY2" fmla="*/ 621241 h 621241"/>
                  <a:gd name="connsiteX3" fmla="*/ 0 w 1410002"/>
                  <a:gd name="connsiteY3" fmla="*/ 199555 h 621241"/>
                  <a:gd name="connsiteX0" fmla="*/ 21997 w 1410002"/>
                  <a:gd name="connsiteY0" fmla="*/ 0 h 621241"/>
                  <a:gd name="connsiteX1" fmla="*/ 15398 w 1410002"/>
                  <a:gd name="connsiteY1" fmla="*/ 7856 h 621241"/>
                  <a:gd name="connsiteX2" fmla="*/ 1410002 w 1410002"/>
                  <a:gd name="connsiteY2" fmla="*/ 619033 h 621241"/>
                  <a:gd name="connsiteX3" fmla="*/ 953973 w 1410002"/>
                  <a:gd name="connsiteY3" fmla="*/ 621241 h 621241"/>
                  <a:gd name="connsiteX4" fmla="*/ 0 w 1410002"/>
                  <a:gd name="connsiteY4" fmla="*/ 199555 h 621241"/>
                  <a:gd name="connsiteX0" fmla="*/ 21997 w 1410002"/>
                  <a:gd name="connsiteY0" fmla="*/ 0 h 621241"/>
                  <a:gd name="connsiteX1" fmla="*/ 15398 w 1410002"/>
                  <a:gd name="connsiteY1" fmla="*/ 7856 h 621241"/>
                  <a:gd name="connsiteX2" fmla="*/ 8799 w 1410002"/>
                  <a:gd name="connsiteY2" fmla="*/ 13791 h 621241"/>
                  <a:gd name="connsiteX3" fmla="*/ 1410002 w 1410002"/>
                  <a:gd name="connsiteY3" fmla="*/ 619033 h 621241"/>
                  <a:gd name="connsiteX4" fmla="*/ 953973 w 1410002"/>
                  <a:gd name="connsiteY4" fmla="*/ 621241 h 621241"/>
                  <a:gd name="connsiteX5" fmla="*/ 0 w 1410002"/>
                  <a:gd name="connsiteY5" fmla="*/ 199555 h 621241"/>
                  <a:gd name="connsiteX0" fmla="*/ 21997 w 1410002"/>
                  <a:gd name="connsiteY0" fmla="*/ 0 h 621241"/>
                  <a:gd name="connsiteX1" fmla="*/ 15398 w 1410002"/>
                  <a:gd name="connsiteY1" fmla="*/ 7856 h 621241"/>
                  <a:gd name="connsiteX2" fmla="*/ 1410002 w 1410002"/>
                  <a:gd name="connsiteY2" fmla="*/ 619033 h 621241"/>
                  <a:gd name="connsiteX3" fmla="*/ 953973 w 1410002"/>
                  <a:gd name="connsiteY3" fmla="*/ 621241 h 621241"/>
                  <a:gd name="connsiteX4" fmla="*/ 0 w 1410002"/>
                  <a:gd name="connsiteY4" fmla="*/ 199555 h 621241"/>
                  <a:gd name="connsiteX0" fmla="*/ 21997 w 1410002"/>
                  <a:gd name="connsiteY0" fmla="*/ 0 h 621241"/>
                  <a:gd name="connsiteX1" fmla="*/ 1410002 w 1410002"/>
                  <a:gd name="connsiteY1" fmla="*/ 619033 h 621241"/>
                  <a:gd name="connsiteX2" fmla="*/ 953973 w 1410002"/>
                  <a:gd name="connsiteY2" fmla="*/ 621241 h 621241"/>
                  <a:gd name="connsiteX3" fmla="*/ 0 w 1410002"/>
                  <a:gd name="connsiteY3" fmla="*/ 199555 h 621241"/>
                  <a:gd name="connsiteX0" fmla="*/ 0 w 1467193"/>
                  <a:gd name="connsiteY0" fmla="*/ 0 h 559970"/>
                  <a:gd name="connsiteX1" fmla="*/ 1467193 w 1467193"/>
                  <a:gd name="connsiteY1" fmla="*/ 557762 h 559970"/>
                  <a:gd name="connsiteX2" fmla="*/ 1011164 w 1467193"/>
                  <a:gd name="connsiteY2" fmla="*/ 559970 h 559970"/>
                  <a:gd name="connsiteX3" fmla="*/ 57191 w 1467193"/>
                  <a:gd name="connsiteY3" fmla="*/ 138284 h 559970"/>
                  <a:gd name="connsiteX0" fmla="*/ 11000 w 1410002"/>
                  <a:gd name="connsiteY0" fmla="*/ 0 h 628817"/>
                  <a:gd name="connsiteX1" fmla="*/ 1410002 w 1410002"/>
                  <a:gd name="connsiteY1" fmla="*/ 626609 h 628817"/>
                  <a:gd name="connsiteX2" fmla="*/ 953973 w 1410002"/>
                  <a:gd name="connsiteY2" fmla="*/ 628817 h 628817"/>
                  <a:gd name="connsiteX3" fmla="*/ 0 w 1410002"/>
                  <a:gd name="connsiteY3" fmla="*/ 207131 h 628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0002" h="628817">
                    <a:moveTo>
                      <a:pt x="11000" y="0"/>
                    </a:moveTo>
                    <a:lnTo>
                      <a:pt x="1410002" y="626609"/>
                    </a:lnTo>
                    <a:lnTo>
                      <a:pt x="953973" y="628817"/>
                    </a:lnTo>
                    <a:lnTo>
                      <a:pt x="0" y="207131"/>
                    </a:lnTo>
                  </a:path>
                </a:pathLst>
              </a:custGeom>
              <a:solidFill>
                <a:srgbClr val="0000FF"/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6" name="Freeform 35"/>
              <p:cNvSpPr/>
              <p:nvPr/>
            </p:nvSpPr>
            <p:spPr>
              <a:xfrm>
                <a:off x="377169" y="1003749"/>
                <a:ext cx="1465919" cy="682176"/>
              </a:xfrm>
              <a:custGeom>
                <a:avLst/>
                <a:gdLst>
                  <a:gd name="connsiteX0" fmla="*/ 0 w 1500188"/>
                  <a:gd name="connsiteY0" fmla="*/ 0 h 666750"/>
                  <a:gd name="connsiteX1" fmla="*/ 1500188 w 1500188"/>
                  <a:gd name="connsiteY1" fmla="*/ 666750 h 666750"/>
                  <a:gd name="connsiteX2" fmla="*/ 942975 w 1500188"/>
                  <a:gd name="connsiteY2" fmla="*/ 666750 h 666750"/>
                  <a:gd name="connsiteX3" fmla="*/ 0 w 1500188"/>
                  <a:gd name="connsiteY3" fmla="*/ 223837 h 666750"/>
                  <a:gd name="connsiteX0" fmla="*/ 0 w 1500188"/>
                  <a:gd name="connsiteY0" fmla="*/ 0 h 678656"/>
                  <a:gd name="connsiteX1" fmla="*/ 1500188 w 1500188"/>
                  <a:gd name="connsiteY1" fmla="*/ 666750 h 678656"/>
                  <a:gd name="connsiteX2" fmla="*/ 1028700 w 1500188"/>
                  <a:gd name="connsiteY2" fmla="*/ 678656 h 678656"/>
                  <a:gd name="connsiteX3" fmla="*/ 0 w 1500188"/>
                  <a:gd name="connsiteY3" fmla="*/ 223837 h 678656"/>
                  <a:gd name="connsiteX0" fmla="*/ 0 w 1500188"/>
                  <a:gd name="connsiteY0" fmla="*/ 0 h 666750"/>
                  <a:gd name="connsiteX1" fmla="*/ 1500188 w 1500188"/>
                  <a:gd name="connsiteY1" fmla="*/ 666750 h 666750"/>
                  <a:gd name="connsiteX2" fmla="*/ 1009650 w 1500188"/>
                  <a:gd name="connsiteY2" fmla="*/ 666750 h 666750"/>
                  <a:gd name="connsiteX3" fmla="*/ 0 w 1500188"/>
                  <a:gd name="connsiteY3" fmla="*/ 223837 h 666750"/>
                  <a:gd name="connsiteX0" fmla="*/ 509588 w 1500188"/>
                  <a:gd name="connsiteY0" fmla="*/ 9526 h 442913"/>
                  <a:gd name="connsiteX1" fmla="*/ 1500188 w 1500188"/>
                  <a:gd name="connsiteY1" fmla="*/ 442913 h 442913"/>
                  <a:gd name="connsiteX2" fmla="*/ 1009650 w 1500188"/>
                  <a:gd name="connsiteY2" fmla="*/ 442913 h 442913"/>
                  <a:gd name="connsiteX3" fmla="*/ 0 w 1500188"/>
                  <a:gd name="connsiteY3" fmla="*/ 0 h 442913"/>
                  <a:gd name="connsiteX0" fmla="*/ 0 w 990600"/>
                  <a:gd name="connsiteY0" fmla="*/ 0 h 433387"/>
                  <a:gd name="connsiteX1" fmla="*/ 990600 w 990600"/>
                  <a:gd name="connsiteY1" fmla="*/ 433387 h 433387"/>
                  <a:gd name="connsiteX2" fmla="*/ 500062 w 990600"/>
                  <a:gd name="connsiteY2" fmla="*/ 433387 h 433387"/>
                  <a:gd name="connsiteX3" fmla="*/ 16668 w 990600"/>
                  <a:gd name="connsiteY3" fmla="*/ 219074 h 433387"/>
                  <a:gd name="connsiteX0" fmla="*/ 0 w 990600"/>
                  <a:gd name="connsiteY0" fmla="*/ 0 h 445615"/>
                  <a:gd name="connsiteX1" fmla="*/ 990600 w 990600"/>
                  <a:gd name="connsiteY1" fmla="*/ 433387 h 445615"/>
                  <a:gd name="connsiteX2" fmla="*/ 623379 w 990600"/>
                  <a:gd name="connsiteY2" fmla="*/ 445615 h 445615"/>
                  <a:gd name="connsiteX3" fmla="*/ 16668 w 990600"/>
                  <a:gd name="connsiteY3" fmla="*/ 219074 h 445615"/>
                  <a:gd name="connsiteX0" fmla="*/ 0 w 990600"/>
                  <a:gd name="connsiteY0" fmla="*/ 0 h 445615"/>
                  <a:gd name="connsiteX1" fmla="*/ 990600 w 990600"/>
                  <a:gd name="connsiteY1" fmla="*/ 433387 h 445615"/>
                  <a:gd name="connsiteX2" fmla="*/ 623379 w 990600"/>
                  <a:gd name="connsiteY2" fmla="*/ 445615 h 445615"/>
                  <a:gd name="connsiteX3" fmla="*/ 5457 w 990600"/>
                  <a:gd name="connsiteY3" fmla="*/ 160159 h 445615"/>
                  <a:gd name="connsiteX0" fmla="*/ 0 w 990600"/>
                  <a:gd name="connsiteY0" fmla="*/ 0 h 456801"/>
                  <a:gd name="connsiteX1" fmla="*/ 990600 w 990600"/>
                  <a:gd name="connsiteY1" fmla="*/ 433387 h 456801"/>
                  <a:gd name="connsiteX2" fmla="*/ 655610 w 990600"/>
                  <a:gd name="connsiteY2" fmla="*/ 456801 h 456801"/>
                  <a:gd name="connsiteX3" fmla="*/ 5457 w 990600"/>
                  <a:gd name="connsiteY3" fmla="*/ 160159 h 456801"/>
                  <a:gd name="connsiteX0" fmla="*/ 0 w 992072"/>
                  <a:gd name="connsiteY0" fmla="*/ 0 h 457773"/>
                  <a:gd name="connsiteX1" fmla="*/ 990600 w 992072"/>
                  <a:gd name="connsiteY1" fmla="*/ 433387 h 457773"/>
                  <a:gd name="connsiteX2" fmla="*/ 992072 w 992072"/>
                  <a:gd name="connsiteY2" fmla="*/ 457773 h 457773"/>
                  <a:gd name="connsiteX3" fmla="*/ 655610 w 992072"/>
                  <a:gd name="connsiteY3" fmla="*/ 456801 h 457773"/>
                  <a:gd name="connsiteX4" fmla="*/ 5457 w 992072"/>
                  <a:gd name="connsiteY4" fmla="*/ 160159 h 457773"/>
                  <a:gd name="connsiteX0" fmla="*/ 0 w 992072"/>
                  <a:gd name="connsiteY0" fmla="*/ 0 h 457773"/>
                  <a:gd name="connsiteX1" fmla="*/ 976096 w 992072"/>
                  <a:gd name="connsiteY1" fmla="*/ 433387 h 457773"/>
                  <a:gd name="connsiteX2" fmla="*/ 992072 w 992072"/>
                  <a:gd name="connsiteY2" fmla="*/ 457773 h 457773"/>
                  <a:gd name="connsiteX3" fmla="*/ 655610 w 992072"/>
                  <a:gd name="connsiteY3" fmla="*/ 456801 h 457773"/>
                  <a:gd name="connsiteX4" fmla="*/ 5457 w 992072"/>
                  <a:gd name="connsiteY4" fmla="*/ 160159 h 457773"/>
                  <a:gd name="connsiteX0" fmla="*/ 0 w 992072"/>
                  <a:gd name="connsiteY0" fmla="*/ 0 h 457773"/>
                  <a:gd name="connsiteX1" fmla="*/ 968038 w 992072"/>
                  <a:gd name="connsiteY1" fmla="*/ 434986 h 457773"/>
                  <a:gd name="connsiteX2" fmla="*/ 992072 w 992072"/>
                  <a:gd name="connsiteY2" fmla="*/ 457773 h 457773"/>
                  <a:gd name="connsiteX3" fmla="*/ 655610 w 992072"/>
                  <a:gd name="connsiteY3" fmla="*/ 456801 h 457773"/>
                  <a:gd name="connsiteX4" fmla="*/ 5457 w 992072"/>
                  <a:gd name="connsiteY4" fmla="*/ 160159 h 457773"/>
                  <a:gd name="connsiteX0" fmla="*/ 0 w 992072"/>
                  <a:gd name="connsiteY0" fmla="*/ 0 h 458399"/>
                  <a:gd name="connsiteX1" fmla="*/ 968038 w 992072"/>
                  <a:gd name="connsiteY1" fmla="*/ 434986 h 458399"/>
                  <a:gd name="connsiteX2" fmla="*/ 992072 w 992072"/>
                  <a:gd name="connsiteY2" fmla="*/ 457773 h 458399"/>
                  <a:gd name="connsiteX3" fmla="*/ 665280 w 992072"/>
                  <a:gd name="connsiteY3" fmla="*/ 458399 h 458399"/>
                  <a:gd name="connsiteX4" fmla="*/ 5457 w 992072"/>
                  <a:gd name="connsiteY4" fmla="*/ 160159 h 458399"/>
                  <a:gd name="connsiteX0" fmla="*/ 0 w 992072"/>
                  <a:gd name="connsiteY0" fmla="*/ 0 h 457773"/>
                  <a:gd name="connsiteX1" fmla="*/ 968038 w 992072"/>
                  <a:gd name="connsiteY1" fmla="*/ 434986 h 457773"/>
                  <a:gd name="connsiteX2" fmla="*/ 992072 w 992072"/>
                  <a:gd name="connsiteY2" fmla="*/ 457773 h 457773"/>
                  <a:gd name="connsiteX3" fmla="*/ 668503 w 992072"/>
                  <a:gd name="connsiteY3" fmla="*/ 445616 h 457773"/>
                  <a:gd name="connsiteX4" fmla="*/ 5457 w 992072"/>
                  <a:gd name="connsiteY4" fmla="*/ 160159 h 457773"/>
                  <a:gd name="connsiteX0" fmla="*/ 0 w 992072"/>
                  <a:gd name="connsiteY0" fmla="*/ 0 h 457773"/>
                  <a:gd name="connsiteX1" fmla="*/ 968038 w 992072"/>
                  <a:gd name="connsiteY1" fmla="*/ 434986 h 457773"/>
                  <a:gd name="connsiteX2" fmla="*/ 992072 w 992072"/>
                  <a:gd name="connsiteY2" fmla="*/ 457773 h 457773"/>
                  <a:gd name="connsiteX3" fmla="*/ 683007 w 992072"/>
                  <a:gd name="connsiteY3" fmla="*/ 454207 h 457773"/>
                  <a:gd name="connsiteX4" fmla="*/ 5457 w 992072"/>
                  <a:gd name="connsiteY4" fmla="*/ 160159 h 457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2072" h="457773">
                    <a:moveTo>
                      <a:pt x="0" y="0"/>
                    </a:moveTo>
                    <a:lnTo>
                      <a:pt x="968038" y="434986"/>
                    </a:lnTo>
                    <a:cubicBezTo>
                      <a:pt x="968529" y="443115"/>
                      <a:pt x="991581" y="449644"/>
                      <a:pt x="992072" y="457773"/>
                    </a:cubicBezTo>
                    <a:lnTo>
                      <a:pt x="683007" y="454207"/>
                    </a:lnTo>
                    <a:lnTo>
                      <a:pt x="5457" y="160159"/>
                    </a:lnTo>
                  </a:path>
                </a:pathLst>
              </a:custGeom>
              <a:solidFill>
                <a:srgbClr val="CCFFCC"/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6" name="Group 25"/>
            <p:cNvGrpSpPr/>
            <p:nvPr/>
          </p:nvGrpSpPr>
          <p:grpSpPr>
            <a:xfrm>
              <a:off x="361388" y="823244"/>
              <a:ext cx="2706213" cy="1741069"/>
              <a:chOff x="371474" y="2397125"/>
              <a:chExt cx="2533651" cy="2876550"/>
            </a:xfrm>
          </p:grpSpPr>
          <p:sp>
            <p:nvSpPr>
              <p:cNvPr id="31" name="Freeform 30"/>
              <p:cNvSpPr/>
              <p:nvPr/>
            </p:nvSpPr>
            <p:spPr>
              <a:xfrm flipH="1" flipV="1">
                <a:off x="371474" y="2825750"/>
                <a:ext cx="2527302" cy="2447925"/>
              </a:xfrm>
              <a:custGeom>
                <a:avLst/>
                <a:gdLst>
                  <a:gd name="connsiteX0" fmla="*/ 0 w 2527300"/>
                  <a:gd name="connsiteY0" fmla="*/ 3175 h 2079625"/>
                  <a:gd name="connsiteX1" fmla="*/ 2527300 w 2527300"/>
                  <a:gd name="connsiteY1" fmla="*/ 0 h 2079625"/>
                  <a:gd name="connsiteX2" fmla="*/ 2524125 w 2527300"/>
                  <a:gd name="connsiteY2" fmla="*/ 2079625 h 2079625"/>
                  <a:gd name="connsiteX0" fmla="*/ 9612 w 2536912"/>
                  <a:gd name="connsiteY0" fmla="*/ 3175 h 2079625"/>
                  <a:gd name="connsiteX1" fmla="*/ 0 w 2536912"/>
                  <a:gd name="connsiteY1" fmla="*/ 12957 h 2079625"/>
                  <a:gd name="connsiteX2" fmla="*/ 2536912 w 2536912"/>
                  <a:gd name="connsiteY2" fmla="*/ 0 h 2079625"/>
                  <a:gd name="connsiteX3" fmla="*/ 2533737 w 2536912"/>
                  <a:gd name="connsiteY3" fmla="*/ 2079625 h 2079625"/>
                  <a:gd name="connsiteX0" fmla="*/ 12815 w 2540115"/>
                  <a:gd name="connsiteY0" fmla="*/ 382172 h 2458622"/>
                  <a:gd name="connsiteX1" fmla="*/ 0 w 2540115"/>
                  <a:gd name="connsiteY1" fmla="*/ 0 h 2458622"/>
                  <a:gd name="connsiteX2" fmla="*/ 2540115 w 2540115"/>
                  <a:gd name="connsiteY2" fmla="*/ 378997 h 2458622"/>
                  <a:gd name="connsiteX3" fmla="*/ 2536940 w 2540115"/>
                  <a:gd name="connsiteY3" fmla="*/ 2458622 h 2458622"/>
                  <a:gd name="connsiteX0" fmla="*/ 9612 w 2540115"/>
                  <a:gd name="connsiteY0" fmla="*/ 369215 h 2458622"/>
                  <a:gd name="connsiteX1" fmla="*/ 0 w 2540115"/>
                  <a:gd name="connsiteY1" fmla="*/ 0 h 2458622"/>
                  <a:gd name="connsiteX2" fmla="*/ 2540115 w 2540115"/>
                  <a:gd name="connsiteY2" fmla="*/ 378997 h 2458622"/>
                  <a:gd name="connsiteX3" fmla="*/ 2536940 w 2540115"/>
                  <a:gd name="connsiteY3" fmla="*/ 2458622 h 2458622"/>
                  <a:gd name="connsiteX0" fmla="*/ 9612 w 2549725"/>
                  <a:gd name="connsiteY0" fmla="*/ 375694 h 2465101"/>
                  <a:gd name="connsiteX1" fmla="*/ 0 w 2549725"/>
                  <a:gd name="connsiteY1" fmla="*/ 6479 h 2465101"/>
                  <a:gd name="connsiteX2" fmla="*/ 2549725 w 2549725"/>
                  <a:gd name="connsiteY2" fmla="*/ 0 h 2465101"/>
                  <a:gd name="connsiteX3" fmla="*/ 2536940 w 2549725"/>
                  <a:gd name="connsiteY3" fmla="*/ 2465101 h 2465101"/>
                  <a:gd name="connsiteX0" fmla="*/ 9612 w 2549725"/>
                  <a:gd name="connsiteY0" fmla="*/ 375694 h 2497494"/>
                  <a:gd name="connsiteX1" fmla="*/ 0 w 2549725"/>
                  <a:gd name="connsiteY1" fmla="*/ 6479 h 2497494"/>
                  <a:gd name="connsiteX2" fmla="*/ 2549725 w 2549725"/>
                  <a:gd name="connsiteY2" fmla="*/ 0 h 2497494"/>
                  <a:gd name="connsiteX3" fmla="*/ 2530533 w 2549725"/>
                  <a:gd name="connsiteY3" fmla="*/ 2497494 h 2497494"/>
                  <a:gd name="connsiteX0" fmla="*/ 3 w 2549725"/>
                  <a:gd name="connsiteY0" fmla="*/ 380553 h 2497494"/>
                  <a:gd name="connsiteX1" fmla="*/ 0 w 2549725"/>
                  <a:gd name="connsiteY1" fmla="*/ 6479 h 2497494"/>
                  <a:gd name="connsiteX2" fmla="*/ 2549725 w 2549725"/>
                  <a:gd name="connsiteY2" fmla="*/ 0 h 2497494"/>
                  <a:gd name="connsiteX3" fmla="*/ 2530533 w 2549725"/>
                  <a:gd name="connsiteY3" fmla="*/ 2497494 h 2497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49725" h="2497494">
                    <a:moveTo>
                      <a:pt x="3" y="380553"/>
                    </a:moveTo>
                    <a:cubicBezTo>
                      <a:pt x="2" y="255862"/>
                      <a:pt x="1" y="131170"/>
                      <a:pt x="0" y="6479"/>
                    </a:cubicBezTo>
                    <a:lnTo>
                      <a:pt x="2549725" y="0"/>
                    </a:lnTo>
                    <a:cubicBezTo>
                      <a:pt x="2548667" y="693208"/>
                      <a:pt x="2531591" y="1804286"/>
                      <a:pt x="2530533" y="2497494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Freeform 31"/>
              <p:cNvSpPr/>
              <p:nvPr/>
            </p:nvSpPr>
            <p:spPr>
              <a:xfrm>
                <a:off x="377825" y="2397125"/>
                <a:ext cx="2527300" cy="2079625"/>
              </a:xfrm>
              <a:custGeom>
                <a:avLst/>
                <a:gdLst>
                  <a:gd name="connsiteX0" fmla="*/ 0 w 2527300"/>
                  <a:gd name="connsiteY0" fmla="*/ 3175 h 2079625"/>
                  <a:gd name="connsiteX1" fmla="*/ 2527300 w 2527300"/>
                  <a:gd name="connsiteY1" fmla="*/ 0 h 2079625"/>
                  <a:gd name="connsiteX2" fmla="*/ 2524125 w 2527300"/>
                  <a:gd name="connsiteY2" fmla="*/ 2079625 h 2079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7300" h="2079625">
                    <a:moveTo>
                      <a:pt x="0" y="3175"/>
                    </a:moveTo>
                    <a:lnTo>
                      <a:pt x="2527300" y="0"/>
                    </a:lnTo>
                    <a:cubicBezTo>
                      <a:pt x="2526242" y="693208"/>
                      <a:pt x="2525183" y="1386417"/>
                      <a:pt x="2524125" y="2079625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" name="Group 37"/>
          <p:cNvGrpSpPr/>
          <p:nvPr/>
        </p:nvGrpSpPr>
        <p:grpSpPr>
          <a:xfrm>
            <a:off x="3154018" y="800100"/>
            <a:ext cx="2747286" cy="1823785"/>
            <a:chOff x="3091070" y="800100"/>
            <a:chExt cx="2853303" cy="1823785"/>
          </a:xfrm>
        </p:grpSpPr>
        <p:grpSp>
          <p:nvGrpSpPr>
            <p:cNvPr id="8" name="Group 16"/>
            <p:cNvGrpSpPr/>
            <p:nvPr/>
          </p:nvGrpSpPr>
          <p:grpSpPr>
            <a:xfrm>
              <a:off x="3091070" y="800100"/>
              <a:ext cx="2853303" cy="1823785"/>
              <a:chOff x="3272376" y="1003114"/>
              <a:chExt cx="2747159" cy="1620048"/>
            </a:xfrm>
          </p:grpSpPr>
          <p:pic>
            <p:nvPicPr>
              <p:cNvPr id="27" name="Picture 9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 l="7269" t="13451" r="2511" b="4167"/>
              <a:stretch>
                <a:fillRect/>
              </a:stretch>
            </p:blipFill>
            <p:spPr bwMode="auto">
              <a:xfrm>
                <a:off x="3272376" y="1003114"/>
                <a:ext cx="2747159" cy="1620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28" name="Freeform 27"/>
              <p:cNvSpPr/>
              <p:nvPr/>
            </p:nvSpPr>
            <p:spPr>
              <a:xfrm>
                <a:off x="3421753" y="1017519"/>
                <a:ext cx="990600" cy="433387"/>
              </a:xfrm>
              <a:custGeom>
                <a:avLst/>
                <a:gdLst>
                  <a:gd name="connsiteX0" fmla="*/ 0 w 1500188"/>
                  <a:gd name="connsiteY0" fmla="*/ 0 h 666750"/>
                  <a:gd name="connsiteX1" fmla="*/ 1500188 w 1500188"/>
                  <a:gd name="connsiteY1" fmla="*/ 666750 h 666750"/>
                  <a:gd name="connsiteX2" fmla="*/ 942975 w 1500188"/>
                  <a:gd name="connsiteY2" fmla="*/ 666750 h 666750"/>
                  <a:gd name="connsiteX3" fmla="*/ 0 w 1500188"/>
                  <a:gd name="connsiteY3" fmla="*/ 223837 h 666750"/>
                  <a:gd name="connsiteX0" fmla="*/ 0 w 1500188"/>
                  <a:gd name="connsiteY0" fmla="*/ 0 h 678656"/>
                  <a:gd name="connsiteX1" fmla="*/ 1500188 w 1500188"/>
                  <a:gd name="connsiteY1" fmla="*/ 666750 h 678656"/>
                  <a:gd name="connsiteX2" fmla="*/ 1028700 w 1500188"/>
                  <a:gd name="connsiteY2" fmla="*/ 678656 h 678656"/>
                  <a:gd name="connsiteX3" fmla="*/ 0 w 1500188"/>
                  <a:gd name="connsiteY3" fmla="*/ 223837 h 678656"/>
                  <a:gd name="connsiteX0" fmla="*/ 0 w 1500188"/>
                  <a:gd name="connsiteY0" fmla="*/ 0 h 666750"/>
                  <a:gd name="connsiteX1" fmla="*/ 1500188 w 1500188"/>
                  <a:gd name="connsiteY1" fmla="*/ 666750 h 666750"/>
                  <a:gd name="connsiteX2" fmla="*/ 1009650 w 1500188"/>
                  <a:gd name="connsiteY2" fmla="*/ 666750 h 666750"/>
                  <a:gd name="connsiteX3" fmla="*/ 0 w 1500188"/>
                  <a:gd name="connsiteY3" fmla="*/ 223837 h 666750"/>
                  <a:gd name="connsiteX0" fmla="*/ 509588 w 1500188"/>
                  <a:gd name="connsiteY0" fmla="*/ 9526 h 442913"/>
                  <a:gd name="connsiteX1" fmla="*/ 1500188 w 1500188"/>
                  <a:gd name="connsiteY1" fmla="*/ 442913 h 442913"/>
                  <a:gd name="connsiteX2" fmla="*/ 1009650 w 1500188"/>
                  <a:gd name="connsiteY2" fmla="*/ 442913 h 442913"/>
                  <a:gd name="connsiteX3" fmla="*/ 0 w 1500188"/>
                  <a:gd name="connsiteY3" fmla="*/ 0 h 442913"/>
                  <a:gd name="connsiteX0" fmla="*/ 0 w 990600"/>
                  <a:gd name="connsiteY0" fmla="*/ 0 h 433387"/>
                  <a:gd name="connsiteX1" fmla="*/ 990600 w 990600"/>
                  <a:gd name="connsiteY1" fmla="*/ 433387 h 433387"/>
                  <a:gd name="connsiteX2" fmla="*/ 500062 w 990600"/>
                  <a:gd name="connsiteY2" fmla="*/ 433387 h 433387"/>
                  <a:gd name="connsiteX3" fmla="*/ 16668 w 990600"/>
                  <a:gd name="connsiteY3" fmla="*/ 219074 h 433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0600" h="433387">
                    <a:moveTo>
                      <a:pt x="0" y="0"/>
                    </a:moveTo>
                    <a:lnTo>
                      <a:pt x="990600" y="433387"/>
                    </a:lnTo>
                    <a:lnTo>
                      <a:pt x="500062" y="433387"/>
                    </a:lnTo>
                    <a:lnTo>
                      <a:pt x="16668" y="219074"/>
                    </a:lnTo>
                  </a:path>
                </a:pathLst>
              </a:custGeom>
              <a:solidFill>
                <a:srgbClr val="CCFFCC"/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reeform 28"/>
              <p:cNvSpPr/>
              <p:nvPr/>
            </p:nvSpPr>
            <p:spPr>
              <a:xfrm flipH="1" flipV="1">
                <a:off x="4428193" y="1677723"/>
                <a:ext cx="1532743" cy="694505"/>
              </a:xfrm>
              <a:custGeom>
                <a:avLst/>
                <a:gdLst>
                  <a:gd name="connsiteX0" fmla="*/ 0 w 1500188"/>
                  <a:gd name="connsiteY0" fmla="*/ 0 h 666750"/>
                  <a:gd name="connsiteX1" fmla="*/ 1500188 w 1500188"/>
                  <a:gd name="connsiteY1" fmla="*/ 666750 h 666750"/>
                  <a:gd name="connsiteX2" fmla="*/ 942975 w 1500188"/>
                  <a:gd name="connsiteY2" fmla="*/ 666750 h 666750"/>
                  <a:gd name="connsiteX3" fmla="*/ 0 w 1500188"/>
                  <a:gd name="connsiteY3" fmla="*/ 223837 h 666750"/>
                  <a:gd name="connsiteX0" fmla="*/ 0 w 1447396"/>
                  <a:gd name="connsiteY0" fmla="*/ 0 h 666750"/>
                  <a:gd name="connsiteX1" fmla="*/ 1447396 w 1447396"/>
                  <a:gd name="connsiteY1" fmla="*/ 657919 h 666750"/>
                  <a:gd name="connsiteX2" fmla="*/ 942975 w 1447396"/>
                  <a:gd name="connsiteY2" fmla="*/ 666750 h 666750"/>
                  <a:gd name="connsiteX3" fmla="*/ 0 w 1447396"/>
                  <a:gd name="connsiteY3" fmla="*/ 223837 h 666750"/>
                  <a:gd name="connsiteX0" fmla="*/ 0 w 1506788"/>
                  <a:gd name="connsiteY0" fmla="*/ 0 h 684412"/>
                  <a:gd name="connsiteX1" fmla="*/ 1506788 w 1506788"/>
                  <a:gd name="connsiteY1" fmla="*/ 684412 h 684412"/>
                  <a:gd name="connsiteX2" fmla="*/ 942975 w 1506788"/>
                  <a:gd name="connsiteY2" fmla="*/ 666750 h 684412"/>
                  <a:gd name="connsiteX3" fmla="*/ 0 w 1506788"/>
                  <a:gd name="connsiteY3" fmla="*/ 223837 h 684412"/>
                  <a:gd name="connsiteX0" fmla="*/ 0 w 1506788"/>
                  <a:gd name="connsiteY0" fmla="*/ 0 h 686620"/>
                  <a:gd name="connsiteX1" fmla="*/ 1506788 w 1506788"/>
                  <a:gd name="connsiteY1" fmla="*/ 684412 h 686620"/>
                  <a:gd name="connsiteX2" fmla="*/ 1050759 w 1506788"/>
                  <a:gd name="connsiteY2" fmla="*/ 686620 h 686620"/>
                  <a:gd name="connsiteX3" fmla="*/ 0 w 1506788"/>
                  <a:gd name="connsiteY3" fmla="*/ 223837 h 686620"/>
                  <a:gd name="connsiteX0" fmla="*/ 0 w 1506788"/>
                  <a:gd name="connsiteY0" fmla="*/ 0 h 686620"/>
                  <a:gd name="connsiteX1" fmla="*/ 1506788 w 1506788"/>
                  <a:gd name="connsiteY1" fmla="*/ 684412 h 686620"/>
                  <a:gd name="connsiteX2" fmla="*/ 1050759 w 1506788"/>
                  <a:gd name="connsiteY2" fmla="*/ 686620 h 686620"/>
                  <a:gd name="connsiteX3" fmla="*/ 39595 w 1506788"/>
                  <a:gd name="connsiteY3" fmla="*/ 163376 h 686620"/>
                  <a:gd name="connsiteX0" fmla="*/ 0 w 1506788"/>
                  <a:gd name="connsiteY0" fmla="*/ 0 h 686620"/>
                  <a:gd name="connsiteX1" fmla="*/ 1506788 w 1506788"/>
                  <a:gd name="connsiteY1" fmla="*/ 684412 h 686620"/>
                  <a:gd name="connsiteX2" fmla="*/ 1050759 w 1506788"/>
                  <a:gd name="connsiteY2" fmla="*/ 686620 h 686620"/>
                  <a:gd name="connsiteX3" fmla="*/ 96786 w 1506788"/>
                  <a:gd name="connsiteY3" fmla="*/ 264934 h 686620"/>
                  <a:gd name="connsiteX0" fmla="*/ 0 w 1423200"/>
                  <a:gd name="connsiteY0" fmla="*/ 0 h 624802"/>
                  <a:gd name="connsiteX1" fmla="*/ 1423200 w 1423200"/>
                  <a:gd name="connsiteY1" fmla="*/ 622594 h 624802"/>
                  <a:gd name="connsiteX2" fmla="*/ 967171 w 1423200"/>
                  <a:gd name="connsiteY2" fmla="*/ 624802 h 624802"/>
                  <a:gd name="connsiteX3" fmla="*/ 13198 w 1423200"/>
                  <a:gd name="connsiteY3" fmla="*/ 203116 h 624802"/>
                  <a:gd name="connsiteX0" fmla="*/ 0 w 1423200"/>
                  <a:gd name="connsiteY0" fmla="*/ 0 h 624802"/>
                  <a:gd name="connsiteX1" fmla="*/ 1423200 w 1423200"/>
                  <a:gd name="connsiteY1" fmla="*/ 622594 h 624802"/>
                  <a:gd name="connsiteX2" fmla="*/ 967171 w 1423200"/>
                  <a:gd name="connsiteY2" fmla="*/ 624802 h 624802"/>
                  <a:gd name="connsiteX3" fmla="*/ 2143 w 1423200"/>
                  <a:gd name="connsiteY3" fmla="*/ 189344 h 624802"/>
                  <a:gd name="connsiteX0" fmla="*/ 0 w 1423200"/>
                  <a:gd name="connsiteY0" fmla="*/ 0 h 622594"/>
                  <a:gd name="connsiteX1" fmla="*/ 1423200 w 1423200"/>
                  <a:gd name="connsiteY1" fmla="*/ 622594 h 622594"/>
                  <a:gd name="connsiteX2" fmla="*/ 964960 w 1423200"/>
                  <a:gd name="connsiteY2" fmla="*/ 619064 h 622594"/>
                  <a:gd name="connsiteX3" fmla="*/ 2143 w 1423200"/>
                  <a:gd name="connsiteY3" fmla="*/ 189344 h 622594"/>
                  <a:gd name="connsiteX0" fmla="*/ 0 w 1423200"/>
                  <a:gd name="connsiteY0" fmla="*/ 0 h 622594"/>
                  <a:gd name="connsiteX1" fmla="*/ 1423200 w 1423200"/>
                  <a:gd name="connsiteY1" fmla="*/ 622594 h 622594"/>
                  <a:gd name="connsiteX2" fmla="*/ 962750 w 1423200"/>
                  <a:gd name="connsiteY2" fmla="*/ 614473 h 622594"/>
                  <a:gd name="connsiteX3" fmla="*/ 2143 w 1423200"/>
                  <a:gd name="connsiteY3" fmla="*/ 189344 h 622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3200" h="622594">
                    <a:moveTo>
                      <a:pt x="0" y="0"/>
                    </a:moveTo>
                    <a:lnTo>
                      <a:pt x="1423200" y="622594"/>
                    </a:lnTo>
                    <a:lnTo>
                      <a:pt x="962750" y="614473"/>
                    </a:lnTo>
                    <a:lnTo>
                      <a:pt x="2143" y="189344"/>
                    </a:lnTo>
                  </a:path>
                </a:pathLst>
              </a:custGeom>
              <a:solidFill>
                <a:srgbClr val="0000FF"/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Freeform 29"/>
              <p:cNvSpPr/>
              <p:nvPr/>
            </p:nvSpPr>
            <p:spPr>
              <a:xfrm>
                <a:off x="3957534" y="1447800"/>
                <a:ext cx="973932" cy="234087"/>
              </a:xfrm>
              <a:custGeom>
                <a:avLst/>
                <a:gdLst>
                  <a:gd name="connsiteX0" fmla="*/ 0 w 1500188"/>
                  <a:gd name="connsiteY0" fmla="*/ 0 h 666750"/>
                  <a:gd name="connsiteX1" fmla="*/ 1500188 w 1500188"/>
                  <a:gd name="connsiteY1" fmla="*/ 666750 h 666750"/>
                  <a:gd name="connsiteX2" fmla="*/ 942975 w 1500188"/>
                  <a:gd name="connsiteY2" fmla="*/ 666750 h 666750"/>
                  <a:gd name="connsiteX3" fmla="*/ 0 w 1500188"/>
                  <a:gd name="connsiteY3" fmla="*/ 223837 h 666750"/>
                  <a:gd name="connsiteX0" fmla="*/ 0 w 1500188"/>
                  <a:gd name="connsiteY0" fmla="*/ 0 h 678656"/>
                  <a:gd name="connsiteX1" fmla="*/ 1500188 w 1500188"/>
                  <a:gd name="connsiteY1" fmla="*/ 666750 h 678656"/>
                  <a:gd name="connsiteX2" fmla="*/ 1028700 w 1500188"/>
                  <a:gd name="connsiteY2" fmla="*/ 678656 h 678656"/>
                  <a:gd name="connsiteX3" fmla="*/ 0 w 1500188"/>
                  <a:gd name="connsiteY3" fmla="*/ 223837 h 678656"/>
                  <a:gd name="connsiteX0" fmla="*/ 0 w 1500188"/>
                  <a:gd name="connsiteY0" fmla="*/ 0 h 666750"/>
                  <a:gd name="connsiteX1" fmla="*/ 1500188 w 1500188"/>
                  <a:gd name="connsiteY1" fmla="*/ 666750 h 666750"/>
                  <a:gd name="connsiteX2" fmla="*/ 1009650 w 1500188"/>
                  <a:gd name="connsiteY2" fmla="*/ 666750 h 666750"/>
                  <a:gd name="connsiteX3" fmla="*/ 0 w 1500188"/>
                  <a:gd name="connsiteY3" fmla="*/ 223837 h 666750"/>
                  <a:gd name="connsiteX0" fmla="*/ 509588 w 1500188"/>
                  <a:gd name="connsiteY0" fmla="*/ 9526 h 442913"/>
                  <a:gd name="connsiteX1" fmla="*/ 1500188 w 1500188"/>
                  <a:gd name="connsiteY1" fmla="*/ 442913 h 442913"/>
                  <a:gd name="connsiteX2" fmla="*/ 1009650 w 1500188"/>
                  <a:gd name="connsiteY2" fmla="*/ 442913 h 442913"/>
                  <a:gd name="connsiteX3" fmla="*/ 0 w 1500188"/>
                  <a:gd name="connsiteY3" fmla="*/ 0 h 442913"/>
                  <a:gd name="connsiteX0" fmla="*/ 0 w 990600"/>
                  <a:gd name="connsiteY0" fmla="*/ 0 h 433387"/>
                  <a:gd name="connsiteX1" fmla="*/ 990600 w 990600"/>
                  <a:gd name="connsiteY1" fmla="*/ 433387 h 433387"/>
                  <a:gd name="connsiteX2" fmla="*/ 500062 w 990600"/>
                  <a:gd name="connsiteY2" fmla="*/ 433387 h 433387"/>
                  <a:gd name="connsiteX3" fmla="*/ 16668 w 990600"/>
                  <a:gd name="connsiteY3" fmla="*/ 219074 h 433387"/>
                  <a:gd name="connsiteX0" fmla="*/ 0 w 990600"/>
                  <a:gd name="connsiteY0" fmla="*/ 0 h 433387"/>
                  <a:gd name="connsiteX1" fmla="*/ 454922 w 990600"/>
                  <a:gd name="connsiteY1" fmla="*/ 199300 h 433387"/>
                  <a:gd name="connsiteX2" fmla="*/ 990600 w 990600"/>
                  <a:gd name="connsiteY2" fmla="*/ 433387 h 433387"/>
                  <a:gd name="connsiteX3" fmla="*/ 500062 w 990600"/>
                  <a:gd name="connsiteY3" fmla="*/ 433387 h 433387"/>
                  <a:gd name="connsiteX4" fmla="*/ 16668 w 990600"/>
                  <a:gd name="connsiteY4" fmla="*/ 219074 h 433387"/>
                  <a:gd name="connsiteX0" fmla="*/ 433388 w 973932"/>
                  <a:gd name="connsiteY0" fmla="*/ 7869 h 234087"/>
                  <a:gd name="connsiteX1" fmla="*/ 438254 w 973932"/>
                  <a:gd name="connsiteY1" fmla="*/ 0 h 234087"/>
                  <a:gd name="connsiteX2" fmla="*/ 973932 w 973932"/>
                  <a:gd name="connsiteY2" fmla="*/ 234087 h 234087"/>
                  <a:gd name="connsiteX3" fmla="*/ 483394 w 973932"/>
                  <a:gd name="connsiteY3" fmla="*/ 234087 h 234087"/>
                  <a:gd name="connsiteX4" fmla="*/ 0 w 973932"/>
                  <a:gd name="connsiteY4" fmla="*/ 19774 h 234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3932" h="234087">
                    <a:moveTo>
                      <a:pt x="433388" y="7869"/>
                    </a:moveTo>
                    <a:lnTo>
                      <a:pt x="438254" y="0"/>
                    </a:lnTo>
                    <a:lnTo>
                      <a:pt x="973932" y="234087"/>
                    </a:lnTo>
                    <a:lnTo>
                      <a:pt x="483394" y="234087"/>
                    </a:lnTo>
                    <a:lnTo>
                      <a:pt x="0" y="19774"/>
                    </a:lnTo>
                  </a:path>
                </a:pathLst>
              </a:custGeom>
              <a:solidFill>
                <a:srgbClr val="0099CC"/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26"/>
            <p:cNvGrpSpPr/>
            <p:nvPr/>
          </p:nvGrpSpPr>
          <p:grpSpPr>
            <a:xfrm>
              <a:off x="3243469" y="825166"/>
              <a:ext cx="2644987" cy="1758364"/>
              <a:chOff x="358532" y="2397125"/>
              <a:chExt cx="2546593" cy="2905125"/>
            </a:xfrm>
          </p:grpSpPr>
          <p:sp>
            <p:nvSpPr>
              <p:cNvPr id="25" name="Freeform 24"/>
              <p:cNvSpPr/>
              <p:nvPr/>
            </p:nvSpPr>
            <p:spPr>
              <a:xfrm flipH="1" flipV="1">
                <a:off x="358532" y="2763505"/>
                <a:ext cx="2527302" cy="2538745"/>
              </a:xfrm>
              <a:custGeom>
                <a:avLst/>
                <a:gdLst>
                  <a:gd name="connsiteX0" fmla="*/ 0 w 2527300"/>
                  <a:gd name="connsiteY0" fmla="*/ 3175 h 2079625"/>
                  <a:gd name="connsiteX1" fmla="*/ 2527300 w 2527300"/>
                  <a:gd name="connsiteY1" fmla="*/ 0 h 2079625"/>
                  <a:gd name="connsiteX2" fmla="*/ 2524125 w 2527300"/>
                  <a:gd name="connsiteY2" fmla="*/ 2079625 h 2079625"/>
                  <a:gd name="connsiteX0" fmla="*/ 9612 w 2536912"/>
                  <a:gd name="connsiteY0" fmla="*/ 3175 h 2079625"/>
                  <a:gd name="connsiteX1" fmla="*/ 0 w 2536912"/>
                  <a:gd name="connsiteY1" fmla="*/ 12957 h 2079625"/>
                  <a:gd name="connsiteX2" fmla="*/ 2536912 w 2536912"/>
                  <a:gd name="connsiteY2" fmla="*/ 0 h 2079625"/>
                  <a:gd name="connsiteX3" fmla="*/ 2533737 w 2536912"/>
                  <a:gd name="connsiteY3" fmla="*/ 2079625 h 2079625"/>
                  <a:gd name="connsiteX0" fmla="*/ 12815 w 2540115"/>
                  <a:gd name="connsiteY0" fmla="*/ 382172 h 2458622"/>
                  <a:gd name="connsiteX1" fmla="*/ 0 w 2540115"/>
                  <a:gd name="connsiteY1" fmla="*/ 0 h 2458622"/>
                  <a:gd name="connsiteX2" fmla="*/ 2540115 w 2540115"/>
                  <a:gd name="connsiteY2" fmla="*/ 378997 h 2458622"/>
                  <a:gd name="connsiteX3" fmla="*/ 2536940 w 2540115"/>
                  <a:gd name="connsiteY3" fmla="*/ 2458622 h 2458622"/>
                  <a:gd name="connsiteX0" fmla="*/ 9612 w 2540115"/>
                  <a:gd name="connsiteY0" fmla="*/ 369215 h 2458622"/>
                  <a:gd name="connsiteX1" fmla="*/ 0 w 2540115"/>
                  <a:gd name="connsiteY1" fmla="*/ 0 h 2458622"/>
                  <a:gd name="connsiteX2" fmla="*/ 2540115 w 2540115"/>
                  <a:gd name="connsiteY2" fmla="*/ 378997 h 2458622"/>
                  <a:gd name="connsiteX3" fmla="*/ 2536940 w 2540115"/>
                  <a:gd name="connsiteY3" fmla="*/ 2458622 h 2458622"/>
                  <a:gd name="connsiteX0" fmla="*/ 9612 w 2549725"/>
                  <a:gd name="connsiteY0" fmla="*/ 375694 h 2465101"/>
                  <a:gd name="connsiteX1" fmla="*/ 0 w 2549725"/>
                  <a:gd name="connsiteY1" fmla="*/ 6479 h 2465101"/>
                  <a:gd name="connsiteX2" fmla="*/ 2549725 w 2549725"/>
                  <a:gd name="connsiteY2" fmla="*/ 0 h 2465101"/>
                  <a:gd name="connsiteX3" fmla="*/ 2536940 w 2549725"/>
                  <a:gd name="connsiteY3" fmla="*/ 2465101 h 2465101"/>
                  <a:gd name="connsiteX0" fmla="*/ 9612 w 2549725"/>
                  <a:gd name="connsiteY0" fmla="*/ 375694 h 2497494"/>
                  <a:gd name="connsiteX1" fmla="*/ 0 w 2549725"/>
                  <a:gd name="connsiteY1" fmla="*/ 6479 h 2497494"/>
                  <a:gd name="connsiteX2" fmla="*/ 2549725 w 2549725"/>
                  <a:gd name="connsiteY2" fmla="*/ 0 h 2497494"/>
                  <a:gd name="connsiteX3" fmla="*/ 2530533 w 2549725"/>
                  <a:gd name="connsiteY3" fmla="*/ 2497494 h 2497494"/>
                  <a:gd name="connsiteX0" fmla="*/ 2405 w 2549725"/>
                  <a:gd name="connsiteY0" fmla="*/ 375695 h 2497494"/>
                  <a:gd name="connsiteX1" fmla="*/ 0 w 2549725"/>
                  <a:gd name="connsiteY1" fmla="*/ 6479 h 2497494"/>
                  <a:gd name="connsiteX2" fmla="*/ 2549725 w 2549725"/>
                  <a:gd name="connsiteY2" fmla="*/ 0 h 2497494"/>
                  <a:gd name="connsiteX3" fmla="*/ 2530533 w 2549725"/>
                  <a:gd name="connsiteY3" fmla="*/ 2497494 h 2497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49725" h="2497494">
                    <a:moveTo>
                      <a:pt x="2405" y="375695"/>
                    </a:moveTo>
                    <a:cubicBezTo>
                      <a:pt x="1603" y="252623"/>
                      <a:pt x="802" y="129551"/>
                      <a:pt x="0" y="6479"/>
                    </a:cubicBezTo>
                    <a:lnTo>
                      <a:pt x="2549725" y="0"/>
                    </a:lnTo>
                    <a:cubicBezTo>
                      <a:pt x="2548667" y="693208"/>
                      <a:pt x="2531591" y="1804286"/>
                      <a:pt x="2530533" y="2497494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 25"/>
              <p:cNvSpPr/>
              <p:nvPr/>
            </p:nvSpPr>
            <p:spPr>
              <a:xfrm>
                <a:off x="377825" y="2397125"/>
                <a:ext cx="2527300" cy="2079625"/>
              </a:xfrm>
              <a:custGeom>
                <a:avLst/>
                <a:gdLst>
                  <a:gd name="connsiteX0" fmla="*/ 0 w 2527300"/>
                  <a:gd name="connsiteY0" fmla="*/ 3175 h 2079625"/>
                  <a:gd name="connsiteX1" fmla="*/ 2527300 w 2527300"/>
                  <a:gd name="connsiteY1" fmla="*/ 0 h 2079625"/>
                  <a:gd name="connsiteX2" fmla="*/ 2524125 w 2527300"/>
                  <a:gd name="connsiteY2" fmla="*/ 2079625 h 2079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7300" h="2079625">
                    <a:moveTo>
                      <a:pt x="0" y="3175"/>
                    </a:moveTo>
                    <a:lnTo>
                      <a:pt x="2527300" y="0"/>
                    </a:lnTo>
                    <a:cubicBezTo>
                      <a:pt x="2526242" y="693208"/>
                      <a:pt x="2525183" y="1386417"/>
                      <a:pt x="2524125" y="2079625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F2A387-2714-4BF1-94C0-87ADEFC08C47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33800" y="23168"/>
            <a:ext cx="5410200" cy="830997"/>
          </a:xfrm>
        </p:spPr>
        <p:txBody>
          <a:bodyPr/>
          <a:lstStyle/>
          <a:p>
            <a:r>
              <a:rPr lang="en-US" dirty="0" smtClean="0"/>
              <a:t>References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54273" name="Rectangle 1"/>
          <p:cNvSpPr>
            <a:spLocks noChangeArrowheads="1"/>
          </p:cNvSpPr>
          <p:nvPr/>
        </p:nvSpPr>
        <p:spPr bwMode="auto">
          <a:xfrm>
            <a:off x="685800" y="1037392"/>
            <a:ext cx="79248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Calibri" pitchFamily="34" charset="0"/>
              </a:rPr>
              <a:t>Pant, D. R., &amp;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Calibri" pitchFamily="34" charset="0"/>
              </a:rPr>
              <a:t>Greenhalgh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Calibri" pitchFamily="34" charset="0"/>
              </a:rPr>
              <a:t>, S. A. (1989). Lateral Resolution in Seismic Reflection-A Physical Model Study. 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Calibri" pitchFamily="34" charset="0"/>
              </a:rPr>
              <a:t>Geophysical Journal International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Calibri" pitchFamily="34" charset="0"/>
              </a:rPr>
              <a:t>, 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Calibri" pitchFamily="34" charset="0"/>
              </a:rPr>
              <a:t>97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Calibri" pitchFamily="34" charset="0"/>
              </a:rPr>
              <a:t>(2), 187–198.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Calibri" pitchFamily="34" charset="0"/>
                <a:hlinkClick r:id="rId2"/>
              </a:rPr>
              <a:t>https://doi.org/10.1111/j.1365-246X.1989.tb00495.x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Times New Roman" pitchFamily="18" charset="0"/>
              <a:cs typeface="Calibri" pitchFamily="34" charset="0"/>
            </a:endParaRPr>
          </a:p>
          <a:p>
            <a:r>
              <a:rPr lang="en-US" sz="1400" dirty="0" smtClean="0"/>
              <a:t>Russell, B. (2015). AVO and Inversion -Part 1 Introduction and Rock Physics. </a:t>
            </a:r>
            <a:r>
              <a:rPr lang="en-US" sz="1400" u="sng" dirty="0" smtClean="0">
                <a:hlinkClick r:id="rId3"/>
              </a:rPr>
              <a:t>http://muhendislik.istanbul.edu.tr/jeofizik/wp-content/uploads/2015/04/Dr.-Brain-Russell-Lecture-Part-1.pdf</a:t>
            </a:r>
            <a:endParaRPr lang="en-US" sz="1400" dirty="0" smtClean="0"/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 dirty="0" smtClean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F2A387-2714-4BF1-94C0-87ADEFC08C47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33800" y="23168"/>
            <a:ext cx="5410200" cy="830997"/>
          </a:xfrm>
        </p:spPr>
        <p:txBody>
          <a:bodyPr/>
          <a:lstStyle/>
          <a:p>
            <a:r>
              <a:rPr lang="en-US" dirty="0" smtClean="0"/>
              <a:t>Fluid Substitution Using </a:t>
            </a:r>
            <a:r>
              <a:rPr lang="en-US" dirty="0" err="1" smtClean="0"/>
              <a:t>Gassmann’s</a:t>
            </a:r>
            <a:r>
              <a:rPr lang="en-US" dirty="0" smtClean="0"/>
              <a:t> Equations</a:t>
            </a:r>
            <a:endParaRPr lang="en-US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print"/>
          <a:srcRect t="3228"/>
          <a:stretch>
            <a:fillRect/>
          </a:stretch>
        </p:blipFill>
        <p:spPr bwMode="auto">
          <a:xfrm>
            <a:off x="1447800" y="848139"/>
            <a:ext cx="5603448" cy="4866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F2A387-2714-4BF1-94C0-87ADEFC08C4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Vertical Resolution</a:t>
            </a:r>
            <a:endParaRPr lang="en-US" dirty="0"/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533400" y="1257300"/>
            <a:ext cx="4413250" cy="1717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en-US" sz="2400" dirty="0"/>
              <a:t>What is the minimum vertical distance between two subsurface features such that we can tell them apart seismically?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6096000" y="672421"/>
            <a:ext cx="2274888" cy="4688566"/>
            <a:chOff x="5978525" y="446219"/>
            <a:chExt cx="2274888" cy="5143368"/>
          </a:xfrm>
        </p:grpSpPr>
        <p:sp>
          <p:nvSpPr>
            <p:cNvPr id="4" name="Rectangle 16"/>
            <p:cNvSpPr>
              <a:spLocks noChangeArrowheads="1"/>
            </p:cNvSpPr>
            <p:nvPr/>
          </p:nvSpPr>
          <p:spPr bwMode="auto">
            <a:xfrm>
              <a:off x="6002338" y="598487"/>
              <a:ext cx="1743075" cy="49911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Line 22"/>
            <p:cNvSpPr>
              <a:spLocks noChangeShapeType="1"/>
            </p:cNvSpPr>
            <p:nvPr/>
          </p:nvSpPr>
          <p:spPr bwMode="auto">
            <a:xfrm rot="16200000">
              <a:off x="3831431" y="3232944"/>
              <a:ext cx="4659313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Line 23"/>
            <p:cNvSpPr>
              <a:spLocks noChangeShapeType="1"/>
            </p:cNvSpPr>
            <p:nvPr/>
          </p:nvSpPr>
          <p:spPr bwMode="auto">
            <a:xfrm rot="16200000">
              <a:off x="4006056" y="3232944"/>
              <a:ext cx="4659313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24"/>
            <p:cNvSpPr>
              <a:spLocks noChangeShapeType="1"/>
            </p:cNvSpPr>
            <p:nvPr/>
          </p:nvSpPr>
          <p:spPr bwMode="auto">
            <a:xfrm rot="16200000">
              <a:off x="4182268" y="3232944"/>
              <a:ext cx="4659313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25"/>
            <p:cNvSpPr>
              <a:spLocks noChangeShapeType="1"/>
            </p:cNvSpPr>
            <p:nvPr/>
          </p:nvSpPr>
          <p:spPr bwMode="auto">
            <a:xfrm rot="16200000">
              <a:off x="4356893" y="3232944"/>
              <a:ext cx="4659313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26"/>
            <p:cNvSpPr>
              <a:spLocks noChangeShapeType="1"/>
            </p:cNvSpPr>
            <p:nvPr/>
          </p:nvSpPr>
          <p:spPr bwMode="auto">
            <a:xfrm rot="16200000">
              <a:off x="4533106" y="3232944"/>
              <a:ext cx="4659313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27"/>
            <p:cNvSpPr>
              <a:spLocks noChangeShapeType="1"/>
            </p:cNvSpPr>
            <p:nvPr/>
          </p:nvSpPr>
          <p:spPr bwMode="auto">
            <a:xfrm rot="16200000">
              <a:off x="4707731" y="3232944"/>
              <a:ext cx="4659313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28"/>
            <p:cNvSpPr>
              <a:spLocks noChangeShapeType="1"/>
            </p:cNvSpPr>
            <p:nvPr/>
          </p:nvSpPr>
          <p:spPr bwMode="auto">
            <a:xfrm rot="16200000">
              <a:off x="4883943" y="3232944"/>
              <a:ext cx="4659313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29"/>
            <p:cNvSpPr>
              <a:spLocks noChangeShapeType="1"/>
            </p:cNvSpPr>
            <p:nvPr/>
          </p:nvSpPr>
          <p:spPr bwMode="auto">
            <a:xfrm rot="16200000">
              <a:off x="5058568" y="3232944"/>
              <a:ext cx="4659313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Line 30"/>
            <p:cNvSpPr>
              <a:spLocks noChangeShapeType="1"/>
            </p:cNvSpPr>
            <p:nvPr/>
          </p:nvSpPr>
          <p:spPr bwMode="auto">
            <a:xfrm rot="16200000">
              <a:off x="5234781" y="3232944"/>
              <a:ext cx="4659313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Line 6"/>
            <p:cNvSpPr>
              <a:spLocks noChangeShapeType="1"/>
            </p:cNvSpPr>
            <p:nvPr/>
          </p:nvSpPr>
          <p:spPr bwMode="auto">
            <a:xfrm>
              <a:off x="7532688" y="595312"/>
              <a:ext cx="0" cy="490537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 Box 7"/>
            <p:cNvSpPr txBox="1">
              <a:spLocks noChangeArrowheads="1"/>
            </p:cNvSpPr>
            <p:nvPr/>
          </p:nvSpPr>
          <p:spPr bwMode="auto">
            <a:xfrm rot="16200000">
              <a:off x="6528594" y="1854994"/>
              <a:ext cx="2992437" cy="457200"/>
            </a:xfrm>
            <a:prstGeom prst="rect">
              <a:avLst/>
            </a:prstGeom>
            <a:solidFill>
              <a:srgbClr val="008000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400"/>
                <a:t>Shale</a:t>
              </a:r>
            </a:p>
          </p:txBody>
        </p:sp>
        <p:sp>
          <p:nvSpPr>
            <p:cNvPr id="17" name="Rectangle 8"/>
            <p:cNvSpPr>
              <a:spLocks noChangeArrowheads="1"/>
            </p:cNvSpPr>
            <p:nvPr/>
          </p:nvSpPr>
          <p:spPr bwMode="auto">
            <a:xfrm>
              <a:off x="7796213" y="4238625"/>
              <a:ext cx="455612" cy="188912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Text Box 9"/>
            <p:cNvSpPr txBox="1">
              <a:spLocks noChangeArrowheads="1"/>
            </p:cNvSpPr>
            <p:nvPr/>
          </p:nvSpPr>
          <p:spPr bwMode="auto">
            <a:xfrm rot="16200000">
              <a:off x="7452519" y="4771231"/>
              <a:ext cx="1144588" cy="457200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400"/>
                <a:t>Sand</a:t>
              </a:r>
            </a:p>
          </p:txBody>
        </p:sp>
        <p:sp>
          <p:nvSpPr>
            <p:cNvPr id="19" name="Text Box 10"/>
            <p:cNvSpPr txBox="1">
              <a:spLocks noChangeArrowheads="1"/>
            </p:cNvSpPr>
            <p:nvPr/>
          </p:nvSpPr>
          <p:spPr bwMode="auto">
            <a:xfrm rot="16200000">
              <a:off x="7704931" y="3683794"/>
              <a:ext cx="639763" cy="457200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400"/>
                <a:t>Sd</a:t>
              </a:r>
            </a:p>
          </p:txBody>
        </p:sp>
        <p:sp>
          <p:nvSpPr>
            <p:cNvPr id="21" name="Text Box 12"/>
            <p:cNvSpPr txBox="1">
              <a:spLocks noChangeArrowheads="1"/>
            </p:cNvSpPr>
            <p:nvPr/>
          </p:nvSpPr>
          <p:spPr bwMode="auto">
            <a:xfrm>
              <a:off x="6227598" y="1450975"/>
              <a:ext cx="986168" cy="64633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800"/>
                <a:t>Shale</a:t>
              </a:r>
            </a:p>
            <a:p>
              <a:pPr algn="ctr"/>
              <a:r>
                <a:rPr lang="en-US" sz="1800"/>
                <a:t>Baseline</a:t>
              </a:r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6919913" y="917575"/>
              <a:ext cx="603250" cy="592137"/>
            </a:xfrm>
            <a:custGeom>
              <a:avLst/>
              <a:gdLst>
                <a:gd name="T0" fmla="*/ 603250 w 380"/>
                <a:gd name="T1" fmla="*/ 280987 h 373"/>
                <a:gd name="T2" fmla="*/ 333375 w 380"/>
                <a:gd name="T3" fmla="*/ 52387 h 373"/>
                <a:gd name="T4" fmla="*/ 0 w 380"/>
                <a:gd name="T5" fmla="*/ 592137 h 373"/>
                <a:gd name="T6" fmla="*/ 0 60000 65536"/>
                <a:gd name="T7" fmla="*/ 0 60000 65536"/>
                <a:gd name="T8" fmla="*/ 0 60000 65536"/>
                <a:gd name="T9" fmla="*/ 0 w 380"/>
                <a:gd name="T10" fmla="*/ 0 h 373"/>
                <a:gd name="T11" fmla="*/ 380 w 380"/>
                <a:gd name="T12" fmla="*/ 373 h 37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0" h="373">
                  <a:moveTo>
                    <a:pt x="380" y="177"/>
                  </a:moveTo>
                  <a:cubicBezTo>
                    <a:pt x="326" y="88"/>
                    <a:pt x="273" y="0"/>
                    <a:pt x="210" y="33"/>
                  </a:cubicBezTo>
                  <a:cubicBezTo>
                    <a:pt x="147" y="66"/>
                    <a:pt x="73" y="219"/>
                    <a:pt x="0" y="373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17"/>
            <p:cNvSpPr>
              <a:spLocks noChangeShapeType="1"/>
            </p:cNvSpPr>
            <p:nvPr/>
          </p:nvSpPr>
          <p:spPr bwMode="auto">
            <a:xfrm>
              <a:off x="5978525" y="1400175"/>
              <a:ext cx="1779588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Line 18"/>
            <p:cNvSpPr>
              <a:spLocks noChangeShapeType="1"/>
            </p:cNvSpPr>
            <p:nvPr/>
          </p:nvSpPr>
          <p:spPr bwMode="auto">
            <a:xfrm>
              <a:off x="5978525" y="2235200"/>
              <a:ext cx="1779588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Line 19"/>
            <p:cNvSpPr>
              <a:spLocks noChangeShapeType="1"/>
            </p:cNvSpPr>
            <p:nvPr/>
          </p:nvSpPr>
          <p:spPr bwMode="auto">
            <a:xfrm>
              <a:off x="5978525" y="3070225"/>
              <a:ext cx="1779588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Line 20"/>
            <p:cNvSpPr>
              <a:spLocks noChangeShapeType="1"/>
            </p:cNvSpPr>
            <p:nvPr/>
          </p:nvSpPr>
          <p:spPr bwMode="auto">
            <a:xfrm>
              <a:off x="5978525" y="3905250"/>
              <a:ext cx="1779588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21"/>
            <p:cNvSpPr>
              <a:spLocks noChangeShapeType="1"/>
            </p:cNvSpPr>
            <p:nvPr/>
          </p:nvSpPr>
          <p:spPr bwMode="auto">
            <a:xfrm>
              <a:off x="5978525" y="4741862"/>
              <a:ext cx="1779588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31"/>
            <p:cNvSpPr>
              <a:spLocks/>
            </p:cNvSpPr>
            <p:nvPr/>
          </p:nvSpPr>
          <p:spPr bwMode="auto">
            <a:xfrm>
              <a:off x="7481888" y="960437"/>
              <a:ext cx="185737" cy="2395538"/>
            </a:xfrm>
            <a:custGeom>
              <a:avLst/>
              <a:gdLst>
                <a:gd name="T0" fmla="*/ 157162 w 117"/>
                <a:gd name="T1" fmla="*/ 0 h 1509"/>
                <a:gd name="T2" fmla="*/ 95250 w 117"/>
                <a:gd name="T3" fmla="*/ 38100 h 1509"/>
                <a:gd name="T4" fmla="*/ 142875 w 117"/>
                <a:gd name="T5" fmla="*/ 85725 h 1509"/>
                <a:gd name="T6" fmla="*/ 119062 w 117"/>
                <a:gd name="T7" fmla="*/ 133350 h 1509"/>
                <a:gd name="T8" fmla="*/ 123825 w 117"/>
                <a:gd name="T9" fmla="*/ 180975 h 1509"/>
                <a:gd name="T10" fmla="*/ 185737 w 117"/>
                <a:gd name="T11" fmla="*/ 233363 h 1509"/>
                <a:gd name="T12" fmla="*/ 157162 w 117"/>
                <a:gd name="T13" fmla="*/ 295275 h 1509"/>
                <a:gd name="T14" fmla="*/ 128587 w 117"/>
                <a:gd name="T15" fmla="*/ 342900 h 1509"/>
                <a:gd name="T16" fmla="*/ 152400 w 117"/>
                <a:gd name="T17" fmla="*/ 381000 h 1509"/>
                <a:gd name="T18" fmla="*/ 119062 w 117"/>
                <a:gd name="T19" fmla="*/ 409575 h 1509"/>
                <a:gd name="T20" fmla="*/ 0 w 117"/>
                <a:gd name="T21" fmla="*/ 433388 h 1509"/>
                <a:gd name="T22" fmla="*/ 76200 w 117"/>
                <a:gd name="T23" fmla="*/ 504825 h 1509"/>
                <a:gd name="T24" fmla="*/ 133350 w 117"/>
                <a:gd name="T25" fmla="*/ 552450 h 1509"/>
                <a:gd name="T26" fmla="*/ 90487 w 117"/>
                <a:gd name="T27" fmla="*/ 609600 h 1509"/>
                <a:gd name="T28" fmla="*/ 119062 w 117"/>
                <a:gd name="T29" fmla="*/ 647700 h 1509"/>
                <a:gd name="T30" fmla="*/ 119062 w 117"/>
                <a:gd name="T31" fmla="*/ 709613 h 1509"/>
                <a:gd name="T32" fmla="*/ 52387 w 117"/>
                <a:gd name="T33" fmla="*/ 762000 h 1509"/>
                <a:gd name="T34" fmla="*/ 66675 w 117"/>
                <a:gd name="T35" fmla="*/ 809625 h 1509"/>
                <a:gd name="T36" fmla="*/ 133350 w 117"/>
                <a:gd name="T37" fmla="*/ 876300 h 1509"/>
                <a:gd name="T38" fmla="*/ 119062 w 117"/>
                <a:gd name="T39" fmla="*/ 947738 h 1509"/>
                <a:gd name="T40" fmla="*/ 71437 w 117"/>
                <a:gd name="T41" fmla="*/ 990600 h 1509"/>
                <a:gd name="T42" fmla="*/ 47625 w 117"/>
                <a:gd name="T43" fmla="*/ 1057275 h 1509"/>
                <a:gd name="T44" fmla="*/ 100012 w 117"/>
                <a:gd name="T45" fmla="*/ 1104900 h 1509"/>
                <a:gd name="T46" fmla="*/ 71437 w 117"/>
                <a:gd name="T47" fmla="*/ 1147763 h 1509"/>
                <a:gd name="T48" fmla="*/ 142875 w 117"/>
                <a:gd name="T49" fmla="*/ 1176338 h 1509"/>
                <a:gd name="T50" fmla="*/ 100012 w 117"/>
                <a:gd name="T51" fmla="*/ 1219200 h 1509"/>
                <a:gd name="T52" fmla="*/ 109537 w 117"/>
                <a:gd name="T53" fmla="*/ 1262063 h 1509"/>
                <a:gd name="T54" fmla="*/ 80962 w 117"/>
                <a:gd name="T55" fmla="*/ 1295400 h 1509"/>
                <a:gd name="T56" fmla="*/ 33337 w 117"/>
                <a:gd name="T57" fmla="*/ 1300163 h 1509"/>
                <a:gd name="T58" fmla="*/ 100012 w 117"/>
                <a:gd name="T59" fmla="*/ 1333500 h 1509"/>
                <a:gd name="T60" fmla="*/ 128587 w 117"/>
                <a:gd name="T61" fmla="*/ 1395413 h 1509"/>
                <a:gd name="T62" fmla="*/ 119062 w 117"/>
                <a:gd name="T63" fmla="*/ 1433513 h 1509"/>
                <a:gd name="T64" fmla="*/ 47625 w 117"/>
                <a:gd name="T65" fmla="*/ 1447800 h 1509"/>
                <a:gd name="T66" fmla="*/ 19050 w 117"/>
                <a:gd name="T67" fmla="*/ 1471613 h 1509"/>
                <a:gd name="T68" fmla="*/ 38100 w 117"/>
                <a:gd name="T69" fmla="*/ 1524000 h 1509"/>
                <a:gd name="T70" fmla="*/ 100012 w 117"/>
                <a:gd name="T71" fmla="*/ 1571625 h 1509"/>
                <a:gd name="T72" fmla="*/ 100012 w 117"/>
                <a:gd name="T73" fmla="*/ 1619250 h 1509"/>
                <a:gd name="T74" fmla="*/ 42862 w 117"/>
                <a:gd name="T75" fmla="*/ 1652588 h 1509"/>
                <a:gd name="T76" fmla="*/ 71437 w 117"/>
                <a:gd name="T77" fmla="*/ 1719263 h 1509"/>
                <a:gd name="T78" fmla="*/ 114300 w 117"/>
                <a:gd name="T79" fmla="*/ 1743075 h 1509"/>
                <a:gd name="T80" fmla="*/ 42862 w 117"/>
                <a:gd name="T81" fmla="*/ 1790700 h 1509"/>
                <a:gd name="T82" fmla="*/ 19050 w 117"/>
                <a:gd name="T83" fmla="*/ 1819275 h 1509"/>
                <a:gd name="T84" fmla="*/ 71437 w 117"/>
                <a:gd name="T85" fmla="*/ 1847850 h 1509"/>
                <a:gd name="T86" fmla="*/ 161925 w 117"/>
                <a:gd name="T87" fmla="*/ 1862138 h 1509"/>
                <a:gd name="T88" fmla="*/ 119062 w 117"/>
                <a:gd name="T89" fmla="*/ 1900238 h 1509"/>
                <a:gd name="T90" fmla="*/ 171450 w 117"/>
                <a:gd name="T91" fmla="*/ 1981200 h 1509"/>
                <a:gd name="T92" fmla="*/ 52387 w 117"/>
                <a:gd name="T93" fmla="*/ 2009775 h 1509"/>
                <a:gd name="T94" fmla="*/ 100012 w 117"/>
                <a:gd name="T95" fmla="*/ 2052638 h 1509"/>
                <a:gd name="T96" fmla="*/ 128587 w 117"/>
                <a:gd name="T97" fmla="*/ 2090738 h 1509"/>
                <a:gd name="T98" fmla="*/ 71437 w 117"/>
                <a:gd name="T99" fmla="*/ 2119313 h 1509"/>
                <a:gd name="T100" fmla="*/ 57150 w 117"/>
                <a:gd name="T101" fmla="*/ 2157413 h 1509"/>
                <a:gd name="T102" fmla="*/ 114300 w 117"/>
                <a:gd name="T103" fmla="*/ 2171700 h 1509"/>
                <a:gd name="T104" fmla="*/ 147637 w 117"/>
                <a:gd name="T105" fmla="*/ 2228850 h 1509"/>
                <a:gd name="T106" fmla="*/ 133350 w 117"/>
                <a:gd name="T107" fmla="*/ 2286000 h 1509"/>
                <a:gd name="T108" fmla="*/ 61912 w 117"/>
                <a:gd name="T109" fmla="*/ 2338388 h 1509"/>
                <a:gd name="T110" fmla="*/ 95250 w 117"/>
                <a:gd name="T111" fmla="*/ 2366963 h 1509"/>
                <a:gd name="T112" fmla="*/ 123825 w 117"/>
                <a:gd name="T113" fmla="*/ 2395538 h 1509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17"/>
                <a:gd name="T172" fmla="*/ 0 h 1509"/>
                <a:gd name="T173" fmla="*/ 117 w 117"/>
                <a:gd name="T174" fmla="*/ 1509 h 1509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17" h="1509">
                  <a:moveTo>
                    <a:pt x="99" y="0"/>
                  </a:moveTo>
                  <a:lnTo>
                    <a:pt x="60" y="24"/>
                  </a:lnTo>
                  <a:lnTo>
                    <a:pt x="90" y="54"/>
                  </a:lnTo>
                  <a:lnTo>
                    <a:pt x="75" y="84"/>
                  </a:lnTo>
                  <a:lnTo>
                    <a:pt x="78" y="114"/>
                  </a:lnTo>
                  <a:lnTo>
                    <a:pt x="117" y="147"/>
                  </a:lnTo>
                  <a:lnTo>
                    <a:pt x="99" y="186"/>
                  </a:lnTo>
                  <a:lnTo>
                    <a:pt x="81" y="216"/>
                  </a:lnTo>
                  <a:lnTo>
                    <a:pt x="96" y="240"/>
                  </a:lnTo>
                  <a:lnTo>
                    <a:pt x="75" y="258"/>
                  </a:lnTo>
                  <a:lnTo>
                    <a:pt x="0" y="273"/>
                  </a:lnTo>
                  <a:lnTo>
                    <a:pt x="48" y="318"/>
                  </a:lnTo>
                  <a:lnTo>
                    <a:pt x="84" y="348"/>
                  </a:lnTo>
                  <a:lnTo>
                    <a:pt x="57" y="384"/>
                  </a:lnTo>
                  <a:lnTo>
                    <a:pt x="75" y="408"/>
                  </a:lnTo>
                  <a:lnTo>
                    <a:pt x="75" y="447"/>
                  </a:lnTo>
                  <a:lnTo>
                    <a:pt x="33" y="480"/>
                  </a:lnTo>
                  <a:lnTo>
                    <a:pt x="42" y="510"/>
                  </a:lnTo>
                  <a:lnTo>
                    <a:pt x="84" y="552"/>
                  </a:lnTo>
                  <a:lnTo>
                    <a:pt x="75" y="597"/>
                  </a:lnTo>
                  <a:lnTo>
                    <a:pt x="45" y="624"/>
                  </a:lnTo>
                  <a:lnTo>
                    <a:pt x="30" y="666"/>
                  </a:lnTo>
                  <a:lnTo>
                    <a:pt x="63" y="696"/>
                  </a:lnTo>
                  <a:lnTo>
                    <a:pt x="45" y="723"/>
                  </a:lnTo>
                  <a:lnTo>
                    <a:pt x="90" y="741"/>
                  </a:lnTo>
                  <a:lnTo>
                    <a:pt x="63" y="768"/>
                  </a:lnTo>
                  <a:lnTo>
                    <a:pt x="69" y="795"/>
                  </a:lnTo>
                  <a:lnTo>
                    <a:pt x="51" y="816"/>
                  </a:lnTo>
                  <a:lnTo>
                    <a:pt x="21" y="819"/>
                  </a:lnTo>
                  <a:lnTo>
                    <a:pt x="63" y="840"/>
                  </a:lnTo>
                  <a:lnTo>
                    <a:pt x="81" y="879"/>
                  </a:lnTo>
                  <a:lnTo>
                    <a:pt x="75" y="903"/>
                  </a:lnTo>
                  <a:lnTo>
                    <a:pt x="30" y="912"/>
                  </a:lnTo>
                  <a:lnTo>
                    <a:pt x="12" y="927"/>
                  </a:lnTo>
                  <a:lnTo>
                    <a:pt x="24" y="960"/>
                  </a:lnTo>
                  <a:lnTo>
                    <a:pt x="63" y="990"/>
                  </a:lnTo>
                  <a:lnTo>
                    <a:pt x="63" y="1020"/>
                  </a:lnTo>
                  <a:lnTo>
                    <a:pt x="27" y="1041"/>
                  </a:lnTo>
                  <a:lnTo>
                    <a:pt x="45" y="1083"/>
                  </a:lnTo>
                  <a:lnTo>
                    <a:pt x="72" y="1098"/>
                  </a:lnTo>
                  <a:lnTo>
                    <a:pt x="27" y="1128"/>
                  </a:lnTo>
                  <a:lnTo>
                    <a:pt x="12" y="1146"/>
                  </a:lnTo>
                  <a:lnTo>
                    <a:pt x="45" y="1164"/>
                  </a:lnTo>
                  <a:lnTo>
                    <a:pt x="102" y="1173"/>
                  </a:lnTo>
                  <a:lnTo>
                    <a:pt x="75" y="1197"/>
                  </a:lnTo>
                  <a:lnTo>
                    <a:pt x="108" y="1248"/>
                  </a:lnTo>
                  <a:lnTo>
                    <a:pt x="33" y="1266"/>
                  </a:lnTo>
                  <a:lnTo>
                    <a:pt x="63" y="1293"/>
                  </a:lnTo>
                  <a:lnTo>
                    <a:pt x="81" y="1317"/>
                  </a:lnTo>
                  <a:lnTo>
                    <a:pt x="45" y="1335"/>
                  </a:lnTo>
                  <a:lnTo>
                    <a:pt x="36" y="1359"/>
                  </a:lnTo>
                  <a:lnTo>
                    <a:pt x="72" y="1368"/>
                  </a:lnTo>
                  <a:lnTo>
                    <a:pt x="93" y="1404"/>
                  </a:lnTo>
                  <a:lnTo>
                    <a:pt x="84" y="1440"/>
                  </a:lnTo>
                  <a:lnTo>
                    <a:pt x="39" y="1473"/>
                  </a:lnTo>
                  <a:lnTo>
                    <a:pt x="60" y="1491"/>
                  </a:lnTo>
                  <a:lnTo>
                    <a:pt x="78" y="1509"/>
                  </a:lnTo>
                </a:path>
              </a:pathLst>
            </a:cu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32"/>
            <p:cNvSpPr>
              <a:spLocks/>
            </p:cNvSpPr>
            <p:nvPr/>
          </p:nvSpPr>
          <p:spPr bwMode="auto">
            <a:xfrm>
              <a:off x="6600825" y="3355975"/>
              <a:ext cx="1057275" cy="2205037"/>
            </a:xfrm>
            <a:custGeom>
              <a:avLst/>
              <a:gdLst>
                <a:gd name="T0" fmla="*/ 971550 w 666"/>
                <a:gd name="T1" fmla="*/ 0 h 1389"/>
                <a:gd name="T2" fmla="*/ 1038225 w 666"/>
                <a:gd name="T3" fmla="*/ 47625 h 1389"/>
                <a:gd name="T4" fmla="*/ 962025 w 666"/>
                <a:gd name="T5" fmla="*/ 66675 h 1389"/>
                <a:gd name="T6" fmla="*/ 957263 w 666"/>
                <a:gd name="T7" fmla="*/ 114300 h 1389"/>
                <a:gd name="T8" fmla="*/ 909638 w 666"/>
                <a:gd name="T9" fmla="*/ 133350 h 1389"/>
                <a:gd name="T10" fmla="*/ 990600 w 666"/>
                <a:gd name="T11" fmla="*/ 171450 h 1389"/>
                <a:gd name="T12" fmla="*/ 1057275 w 666"/>
                <a:gd name="T13" fmla="*/ 204787 h 1389"/>
                <a:gd name="T14" fmla="*/ 933450 w 666"/>
                <a:gd name="T15" fmla="*/ 219075 h 1389"/>
                <a:gd name="T16" fmla="*/ 638175 w 666"/>
                <a:gd name="T17" fmla="*/ 233362 h 1389"/>
                <a:gd name="T18" fmla="*/ 609600 w 666"/>
                <a:gd name="T19" fmla="*/ 276225 h 1389"/>
                <a:gd name="T20" fmla="*/ 509588 w 666"/>
                <a:gd name="T21" fmla="*/ 266700 h 1389"/>
                <a:gd name="T22" fmla="*/ 647700 w 666"/>
                <a:gd name="T23" fmla="*/ 304800 h 1389"/>
                <a:gd name="T24" fmla="*/ 733425 w 666"/>
                <a:gd name="T25" fmla="*/ 323850 h 1389"/>
                <a:gd name="T26" fmla="*/ 481013 w 666"/>
                <a:gd name="T27" fmla="*/ 352425 h 1389"/>
                <a:gd name="T28" fmla="*/ 290513 w 666"/>
                <a:gd name="T29" fmla="*/ 376237 h 1389"/>
                <a:gd name="T30" fmla="*/ 328613 w 666"/>
                <a:gd name="T31" fmla="*/ 400050 h 1389"/>
                <a:gd name="T32" fmla="*/ 519113 w 666"/>
                <a:gd name="T33" fmla="*/ 423862 h 1389"/>
                <a:gd name="T34" fmla="*/ 542925 w 666"/>
                <a:gd name="T35" fmla="*/ 457200 h 1389"/>
                <a:gd name="T36" fmla="*/ 447675 w 666"/>
                <a:gd name="T37" fmla="*/ 471487 h 1389"/>
                <a:gd name="T38" fmla="*/ 161925 w 666"/>
                <a:gd name="T39" fmla="*/ 481012 h 1389"/>
                <a:gd name="T40" fmla="*/ 0 w 666"/>
                <a:gd name="T41" fmla="*/ 533400 h 1389"/>
                <a:gd name="T42" fmla="*/ 23813 w 666"/>
                <a:gd name="T43" fmla="*/ 590550 h 1389"/>
                <a:gd name="T44" fmla="*/ 0 w 666"/>
                <a:gd name="T45" fmla="*/ 657225 h 1389"/>
                <a:gd name="T46" fmla="*/ 0 w 666"/>
                <a:gd name="T47" fmla="*/ 742950 h 1389"/>
                <a:gd name="T48" fmla="*/ 28575 w 666"/>
                <a:gd name="T49" fmla="*/ 804862 h 1389"/>
                <a:gd name="T50" fmla="*/ 166688 w 666"/>
                <a:gd name="T51" fmla="*/ 819150 h 1389"/>
                <a:gd name="T52" fmla="*/ 514350 w 666"/>
                <a:gd name="T53" fmla="*/ 828675 h 1389"/>
                <a:gd name="T54" fmla="*/ 485775 w 666"/>
                <a:gd name="T55" fmla="*/ 862012 h 1389"/>
                <a:gd name="T56" fmla="*/ 666750 w 666"/>
                <a:gd name="T57" fmla="*/ 876300 h 1389"/>
                <a:gd name="T58" fmla="*/ 819150 w 666"/>
                <a:gd name="T59" fmla="*/ 904875 h 1389"/>
                <a:gd name="T60" fmla="*/ 742950 w 666"/>
                <a:gd name="T61" fmla="*/ 942975 h 1389"/>
                <a:gd name="T62" fmla="*/ 957263 w 666"/>
                <a:gd name="T63" fmla="*/ 971550 h 1389"/>
                <a:gd name="T64" fmla="*/ 809625 w 666"/>
                <a:gd name="T65" fmla="*/ 1019175 h 1389"/>
                <a:gd name="T66" fmla="*/ 857250 w 666"/>
                <a:gd name="T67" fmla="*/ 1052512 h 1389"/>
                <a:gd name="T68" fmla="*/ 647700 w 666"/>
                <a:gd name="T69" fmla="*/ 1071562 h 1389"/>
                <a:gd name="T70" fmla="*/ 219075 w 666"/>
                <a:gd name="T71" fmla="*/ 1104900 h 1389"/>
                <a:gd name="T72" fmla="*/ 304800 w 666"/>
                <a:gd name="T73" fmla="*/ 1157287 h 1389"/>
                <a:gd name="T74" fmla="*/ 190500 w 666"/>
                <a:gd name="T75" fmla="*/ 1176337 h 1389"/>
                <a:gd name="T76" fmla="*/ 95250 w 666"/>
                <a:gd name="T77" fmla="*/ 1209675 h 1389"/>
                <a:gd name="T78" fmla="*/ 119063 w 666"/>
                <a:gd name="T79" fmla="*/ 1304925 h 1389"/>
                <a:gd name="T80" fmla="*/ 71438 w 666"/>
                <a:gd name="T81" fmla="*/ 1357312 h 1389"/>
                <a:gd name="T82" fmla="*/ 133350 w 666"/>
                <a:gd name="T83" fmla="*/ 1414462 h 1389"/>
                <a:gd name="T84" fmla="*/ 204788 w 666"/>
                <a:gd name="T85" fmla="*/ 1443037 h 1389"/>
                <a:gd name="T86" fmla="*/ 276225 w 666"/>
                <a:gd name="T87" fmla="*/ 1481137 h 1389"/>
                <a:gd name="T88" fmla="*/ 357188 w 666"/>
                <a:gd name="T89" fmla="*/ 1509712 h 1389"/>
                <a:gd name="T90" fmla="*/ 200025 w 666"/>
                <a:gd name="T91" fmla="*/ 1552575 h 1389"/>
                <a:gd name="T92" fmla="*/ 152400 w 666"/>
                <a:gd name="T93" fmla="*/ 1595437 h 1389"/>
                <a:gd name="T94" fmla="*/ 252413 w 666"/>
                <a:gd name="T95" fmla="*/ 1628775 h 1389"/>
                <a:gd name="T96" fmla="*/ 314325 w 666"/>
                <a:gd name="T97" fmla="*/ 1638300 h 1389"/>
                <a:gd name="T98" fmla="*/ 228600 w 666"/>
                <a:gd name="T99" fmla="*/ 1714500 h 1389"/>
                <a:gd name="T100" fmla="*/ 180975 w 666"/>
                <a:gd name="T101" fmla="*/ 1757362 h 1389"/>
                <a:gd name="T102" fmla="*/ 190500 w 666"/>
                <a:gd name="T103" fmla="*/ 1828800 h 1389"/>
                <a:gd name="T104" fmla="*/ 252413 w 666"/>
                <a:gd name="T105" fmla="*/ 1866900 h 1389"/>
                <a:gd name="T106" fmla="*/ 304800 w 666"/>
                <a:gd name="T107" fmla="*/ 1895475 h 1389"/>
                <a:gd name="T108" fmla="*/ 209550 w 666"/>
                <a:gd name="T109" fmla="*/ 1943100 h 1389"/>
                <a:gd name="T110" fmla="*/ 209550 w 666"/>
                <a:gd name="T111" fmla="*/ 2005012 h 1389"/>
                <a:gd name="T112" fmla="*/ 285750 w 666"/>
                <a:gd name="T113" fmla="*/ 2038350 h 1389"/>
                <a:gd name="T114" fmla="*/ 352425 w 666"/>
                <a:gd name="T115" fmla="*/ 2071687 h 1389"/>
                <a:gd name="T116" fmla="*/ 228600 w 666"/>
                <a:gd name="T117" fmla="*/ 2095500 h 1389"/>
                <a:gd name="T118" fmla="*/ 228600 w 666"/>
                <a:gd name="T119" fmla="*/ 2171700 h 1389"/>
                <a:gd name="T120" fmla="*/ 285750 w 666"/>
                <a:gd name="T121" fmla="*/ 2205037 h 138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666"/>
                <a:gd name="T184" fmla="*/ 0 h 1389"/>
                <a:gd name="T185" fmla="*/ 666 w 666"/>
                <a:gd name="T186" fmla="*/ 1389 h 138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666" h="1389">
                  <a:moveTo>
                    <a:pt x="612" y="0"/>
                  </a:moveTo>
                  <a:lnTo>
                    <a:pt x="654" y="30"/>
                  </a:lnTo>
                  <a:lnTo>
                    <a:pt x="606" y="42"/>
                  </a:lnTo>
                  <a:lnTo>
                    <a:pt x="603" y="72"/>
                  </a:lnTo>
                  <a:lnTo>
                    <a:pt x="573" y="84"/>
                  </a:lnTo>
                  <a:lnTo>
                    <a:pt x="624" y="108"/>
                  </a:lnTo>
                  <a:lnTo>
                    <a:pt x="666" y="129"/>
                  </a:lnTo>
                  <a:lnTo>
                    <a:pt x="588" y="138"/>
                  </a:lnTo>
                  <a:lnTo>
                    <a:pt x="402" y="147"/>
                  </a:lnTo>
                  <a:lnTo>
                    <a:pt x="384" y="174"/>
                  </a:lnTo>
                  <a:lnTo>
                    <a:pt x="321" y="168"/>
                  </a:lnTo>
                  <a:lnTo>
                    <a:pt x="408" y="192"/>
                  </a:lnTo>
                  <a:lnTo>
                    <a:pt x="462" y="204"/>
                  </a:lnTo>
                  <a:lnTo>
                    <a:pt x="303" y="222"/>
                  </a:lnTo>
                  <a:lnTo>
                    <a:pt x="183" y="237"/>
                  </a:lnTo>
                  <a:lnTo>
                    <a:pt x="207" y="252"/>
                  </a:lnTo>
                  <a:lnTo>
                    <a:pt x="327" y="267"/>
                  </a:lnTo>
                  <a:lnTo>
                    <a:pt x="342" y="288"/>
                  </a:lnTo>
                  <a:lnTo>
                    <a:pt x="282" y="297"/>
                  </a:lnTo>
                  <a:lnTo>
                    <a:pt x="102" y="303"/>
                  </a:lnTo>
                  <a:lnTo>
                    <a:pt x="0" y="336"/>
                  </a:lnTo>
                  <a:lnTo>
                    <a:pt x="15" y="372"/>
                  </a:lnTo>
                  <a:lnTo>
                    <a:pt x="0" y="414"/>
                  </a:lnTo>
                  <a:lnTo>
                    <a:pt x="0" y="468"/>
                  </a:lnTo>
                  <a:lnTo>
                    <a:pt x="18" y="507"/>
                  </a:lnTo>
                  <a:lnTo>
                    <a:pt x="105" y="516"/>
                  </a:lnTo>
                  <a:lnTo>
                    <a:pt x="324" y="522"/>
                  </a:lnTo>
                  <a:lnTo>
                    <a:pt x="306" y="543"/>
                  </a:lnTo>
                  <a:lnTo>
                    <a:pt x="420" y="552"/>
                  </a:lnTo>
                  <a:lnTo>
                    <a:pt x="516" y="570"/>
                  </a:lnTo>
                  <a:lnTo>
                    <a:pt x="468" y="594"/>
                  </a:lnTo>
                  <a:lnTo>
                    <a:pt x="603" y="612"/>
                  </a:lnTo>
                  <a:lnTo>
                    <a:pt x="510" y="642"/>
                  </a:lnTo>
                  <a:lnTo>
                    <a:pt x="540" y="663"/>
                  </a:lnTo>
                  <a:lnTo>
                    <a:pt x="408" y="675"/>
                  </a:lnTo>
                  <a:lnTo>
                    <a:pt x="138" y="696"/>
                  </a:lnTo>
                  <a:lnTo>
                    <a:pt x="192" y="729"/>
                  </a:lnTo>
                  <a:lnTo>
                    <a:pt x="120" y="741"/>
                  </a:lnTo>
                  <a:lnTo>
                    <a:pt x="60" y="762"/>
                  </a:lnTo>
                  <a:lnTo>
                    <a:pt x="75" y="822"/>
                  </a:lnTo>
                  <a:lnTo>
                    <a:pt x="45" y="855"/>
                  </a:lnTo>
                  <a:lnTo>
                    <a:pt x="84" y="891"/>
                  </a:lnTo>
                  <a:lnTo>
                    <a:pt x="129" y="909"/>
                  </a:lnTo>
                  <a:lnTo>
                    <a:pt x="174" y="933"/>
                  </a:lnTo>
                  <a:lnTo>
                    <a:pt x="225" y="951"/>
                  </a:lnTo>
                  <a:lnTo>
                    <a:pt x="126" y="978"/>
                  </a:lnTo>
                  <a:lnTo>
                    <a:pt x="96" y="1005"/>
                  </a:lnTo>
                  <a:lnTo>
                    <a:pt x="159" y="1026"/>
                  </a:lnTo>
                  <a:lnTo>
                    <a:pt x="198" y="1032"/>
                  </a:lnTo>
                  <a:lnTo>
                    <a:pt x="144" y="1080"/>
                  </a:lnTo>
                  <a:lnTo>
                    <a:pt x="114" y="1107"/>
                  </a:lnTo>
                  <a:lnTo>
                    <a:pt x="120" y="1152"/>
                  </a:lnTo>
                  <a:lnTo>
                    <a:pt x="159" y="1176"/>
                  </a:lnTo>
                  <a:lnTo>
                    <a:pt x="192" y="1194"/>
                  </a:lnTo>
                  <a:lnTo>
                    <a:pt x="132" y="1224"/>
                  </a:lnTo>
                  <a:lnTo>
                    <a:pt x="132" y="1263"/>
                  </a:lnTo>
                  <a:lnTo>
                    <a:pt x="180" y="1284"/>
                  </a:lnTo>
                  <a:lnTo>
                    <a:pt x="222" y="1305"/>
                  </a:lnTo>
                  <a:lnTo>
                    <a:pt x="144" y="1320"/>
                  </a:lnTo>
                  <a:lnTo>
                    <a:pt x="144" y="1368"/>
                  </a:lnTo>
                  <a:lnTo>
                    <a:pt x="180" y="1389"/>
                  </a:lnTo>
                </a:path>
              </a:pathLst>
            </a:custGeom>
            <a:noFill/>
            <a:ln w="28575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2" name="Picture 3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978525" y="669875"/>
              <a:ext cx="1755775" cy="215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Text Box 11"/>
            <p:cNvSpPr txBox="1">
              <a:spLocks noChangeArrowheads="1"/>
            </p:cNvSpPr>
            <p:nvPr/>
          </p:nvSpPr>
          <p:spPr bwMode="auto">
            <a:xfrm>
              <a:off x="6137323" y="446219"/>
              <a:ext cx="1336263" cy="36933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/>
                <a:t>Gamma Ray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371600" y="3619500"/>
            <a:ext cx="5791200" cy="1474788"/>
            <a:chOff x="1752600" y="3619500"/>
            <a:chExt cx="5791200" cy="1474788"/>
          </a:xfrm>
        </p:grpSpPr>
        <p:sp>
          <p:nvSpPr>
            <p:cNvPr id="23" name="Text Box 14"/>
            <p:cNvSpPr txBox="1">
              <a:spLocks noChangeArrowheads="1"/>
            </p:cNvSpPr>
            <p:nvPr/>
          </p:nvSpPr>
          <p:spPr bwMode="auto">
            <a:xfrm>
              <a:off x="1752600" y="3619500"/>
              <a:ext cx="3141662" cy="14747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r>
                <a:rPr lang="en-US" sz="1800" dirty="0"/>
                <a:t>For Example:  </a:t>
              </a:r>
            </a:p>
            <a:p>
              <a:r>
                <a:rPr lang="en-US" sz="1800" dirty="0"/>
                <a:t>Based on seismic data, could you determine that there is a thin shale layer between the two sands?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7391400" y="4076700"/>
              <a:ext cx="152400" cy="2286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Curved Connector 35"/>
            <p:cNvCxnSpPr>
              <a:stCxn id="23" idx="3"/>
              <a:endCxn id="34" idx="2"/>
            </p:cNvCxnSpPr>
            <p:nvPr/>
          </p:nvCxnSpPr>
          <p:spPr>
            <a:xfrm flipV="1">
              <a:off x="4894262" y="4191000"/>
              <a:ext cx="2497138" cy="165894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ooter Placeholder 3"/>
          <p:cNvSpPr txBox="1">
            <a:spLocks/>
          </p:cNvSpPr>
          <p:nvPr/>
        </p:nvSpPr>
        <p:spPr>
          <a:xfrm>
            <a:off x="0" y="5468779"/>
            <a:ext cx="4114800" cy="24622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Schroeder</a:t>
            </a:r>
            <a:r>
              <a:rPr kumimoji="0" lang="en-US" sz="1000" b="0" i="1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(2004) Courtesy of ExxonMobil</a:t>
            </a:r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F2A387-2714-4BF1-94C0-87ADEFC08C4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Thick Bed Response</a:t>
            </a:r>
            <a:endParaRPr lang="en-US" dirty="0"/>
          </a:p>
        </p:txBody>
      </p:sp>
      <p:sp>
        <p:nvSpPr>
          <p:cNvPr id="4" name="Footer Placeholder 3"/>
          <p:cNvSpPr txBox="1">
            <a:spLocks/>
          </p:cNvSpPr>
          <p:nvPr/>
        </p:nvSpPr>
        <p:spPr>
          <a:xfrm>
            <a:off x="0" y="5468779"/>
            <a:ext cx="4114800" cy="24622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Schroeder</a:t>
            </a:r>
            <a:r>
              <a:rPr kumimoji="0" lang="en-US" sz="1000" b="0" i="1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(2004) Courtesy of ExxonMobil</a:t>
            </a:r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2" name="Text Box 31"/>
          <p:cNvSpPr txBox="1">
            <a:spLocks noChangeArrowheads="1"/>
          </p:cNvSpPr>
          <p:nvPr/>
        </p:nvSpPr>
        <p:spPr bwMode="auto">
          <a:xfrm>
            <a:off x="4038600" y="4764613"/>
            <a:ext cx="44958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 anchorCtr="1">
            <a:spAutoFit/>
          </a:bodyPr>
          <a:lstStyle/>
          <a:p>
            <a:r>
              <a:rPr lang="en-US" dirty="0" smtClean="0"/>
              <a:t>A thick bed is one that has a thickness &gt; </a:t>
            </a:r>
            <a:r>
              <a:rPr lang="en-US" sz="2800" dirty="0" smtClean="0">
                <a:latin typeface="Symbol" pitchFamily="18" charset="2"/>
                <a:sym typeface="Symbol" pitchFamily="18" charset="2"/>
              </a:rPr>
              <a:t>l</a:t>
            </a:r>
            <a:r>
              <a:rPr lang="en-US" sz="2800" baseline="-25000" dirty="0" smtClean="0">
                <a:sym typeface="Symbol" pitchFamily="18" charset="2"/>
              </a:rPr>
              <a:t>d</a:t>
            </a:r>
            <a:r>
              <a:rPr lang="en-US" sz="2800" dirty="0" smtClean="0">
                <a:sym typeface="Symbol" pitchFamily="18" charset="2"/>
              </a:rPr>
              <a:t>/2</a:t>
            </a:r>
            <a:r>
              <a:rPr lang="en-US" baseline="-25000" dirty="0" smtClean="0">
                <a:sym typeface="Symbol" pitchFamily="18" charset="2"/>
              </a:rPr>
              <a:t> </a:t>
            </a:r>
            <a:endParaRPr lang="en-US" sz="2800" dirty="0" smtClean="0">
              <a:sym typeface="Symbol" pitchFamily="18" charset="2"/>
            </a:endParaRP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488998" y="876300"/>
            <a:ext cx="1111202" cy="309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/>
              <a:t>Impedance</a:t>
            </a:r>
          </a:p>
        </p:txBody>
      </p:sp>
      <p:sp>
        <p:nvSpPr>
          <p:cNvPr id="41" name="Text Box 9"/>
          <p:cNvSpPr txBox="1">
            <a:spLocks noChangeArrowheads="1"/>
          </p:cNvSpPr>
          <p:nvPr/>
        </p:nvSpPr>
        <p:spPr bwMode="auto">
          <a:xfrm>
            <a:off x="5913438" y="876300"/>
            <a:ext cx="1078565" cy="309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Composite</a:t>
            </a:r>
          </a:p>
        </p:txBody>
      </p:sp>
      <p:sp>
        <p:nvSpPr>
          <p:cNvPr id="42" name="Text Box 10"/>
          <p:cNvSpPr txBox="1">
            <a:spLocks noChangeArrowheads="1"/>
          </p:cNvSpPr>
          <p:nvPr/>
        </p:nvSpPr>
        <p:spPr bwMode="auto">
          <a:xfrm>
            <a:off x="2895601" y="876300"/>
            <a:ext cx="12192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Wavelet 1</a:t>
            </a:r>
            <a:endParaRPr lang="en-US" sz="1600" dirty="0"/>
          </a:p>
        </p:txBody>
      </p:sp>
      <p:sp>
        <p:nvSpPr>
          <p:cNvPr id="43" name="Text Box 11"/>
          <p:cNvSpPr txBox="1">
            <a:spLocks noChangeArrowheads="1"/>
          </p:cNvSpPr>
          <p:nvPr/>
        </p:nvSpPr>
        <p:spPr bwMode="auto">
          <a:xfrm>
            <a:off x="2034814" y="876300"/>
            <a:ext cx="555986" cy="309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/>
              <a:t>R. C.</a:t>
            </a:r>
          </a:p>
        </p:txBody>
      </p:sp>
      <p:sp>
        <p:nvSpPr>
          <p:cNvPr id="44" name="Text Box 12"/>
          <p:cNvSpPr txBox="1">
            <a:spLocks noChangeArrowheads="1"/>
          </p:cNvSpPr>
          <p:nvPr/>
        </p:nvSpPr>
        <p:spPr bwMode="auto">
          <a:xfrm>
            <a:off x="4403004" y="876300"/>
            <a:ext cx="101585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 dirty="0" smtClean="0"/>
              <a:t>Wavelet 2</a:t>
            </a:r>
            <a:endParaRPr lang="en-US" sz="1600" dirty="0"/>
          </a:p>
        </p:txBody>
      </p:sp>
      <p:sp>
        <p:nvSpPr>
          <p:cNvPr id="55" name="Text Box 23"/>
          <p:cNvSpPr txBox="1">
            <a:spLocks noChangeArrowheads="1"/>
          </p:cNvSpPr>
          <p:nvPr/>
        </p:nvSpPr>
        <p:spPr bwMode="auto">
          <a:xfrm>
            <a:off x="6858000" y="2857500"/>
            <a:ext cx="109741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 dirty="0"/>
              <a:t>NO</a:t>
            </a:r>
          </a:p>
          <a:p>
            <a:pPr algn="ctr"/>
            <a:r>
              <a:rPr lang="en-US" sz="1400" b="1" dirty="0"/>
              <a:t>Interference</a:t>
            </a:r>
          </a:p>
        </p:txBody>
      </p:sp>
      <p:sp>
        <p:nvSpPr>
          <p:cNvPr id="58" name="Text Box 27"/>
          <p:cNvSpPr txBox="1">
            <a:spLocks noChangeArrowheads="1"/>
          </p:cNvSpPr>
          <p:nvPr/>
        </p:nvSpPr>
        <p:spPr bwMode="auto">
          <a:xfrm>
            <a:off x="7698706" y="1453400"/>
            <a:ext cx="847476" cy="421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/>
              <a:t>Top of Bed</a:t>
            </a:r>
          </a:p>
          <a:p>
            <a:pPr algn="ctr"/>
            <a:r>
              <a:rPr lang="en-US" sz="1200"/>
              <a:t>Response </a:t>
            </a:r>
          </a:p>
        </p:txBody>
      </p:sp>
      <p:sp>
        <p:nvSpPr>
          <p:cNvPr id="59" name="Text Box 28"/>
          <p:cNvSpPr txBox="1">
            <a:spLocks noChangeArrowheads="1"/>
          </p:cNvSpPr>
          <p:nvPr/>
        </p:nvSpPr>
        <p:spPr bwMode="auto">
          <a:xfrm>
            <a:off x="7638417" y="3979300"/>
            <a:ext cx="918841" cy="421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/>
              <a:t>Base of Bed</a:t>
            </a:r>
          </a:p>
          <a:p>
            <a:pPr algn="ctr"/>
            <a:r>
              <a:rPr lang="en-US" sz="1200"/>
              <a:t>Response </a:t>
            </a:r>
          </a:p>
        </p:txBody>
      </p:sp>
      <p:sp>
        <p:nvSpPr>
          <p:cNvPr id="60" name="Freeform 29"/>
          <p:cNvSpPr>
            <a:spLocks/>
          </p:cNvSpPr>
          <p:nvPr/>
        </p:nvSpPr>
        <p:spPr bwMode="auto">
          <a:xfrm>
            <a:off x="6789738" y="1646250"/>
            <a:ext cx="803275" cy="361050"/>
          </a:xfrm>
          <a:custGeom>
            <a:avLst/>
            <a:gdLst>
              <a:gd name="T0" fmla="*/ 0 w 506"/>
              <a:gd name="T1" fmla="*/ 395287 h 249"/>
              <a:gd name="T2" fmla="*/ 681038 w 506"/>
              <a:gd name="T3" fmla="*/ 258762 h 249"/>
              <a:gd name="T4" fmla="*/ 490538 w 506"/>
              <a:gd name="T5" fmla="*/ 109537 h 249"/>
              <a:gd name="T6" fmla="*/ 803275 w 506"/>
              <a:gd name="T7" fmla="*/ 0 h 249"/>
              <a:gd name="T8" fmla="*/ 0 60000 65536"/>
              <a:gd name="T9" fmla="*/ 0 60000 65536"/>
              <a:gd name="T10" fmla="*/ 0 60000 65536"/>
              <a:gd name="T11" fmla="*/ 0 60000 65536"/>
              <a:gd name="T12" fmla="*/ 0 w 506"/>
              <a:gd name="T13" fmla="*/ 0 h 249"/>
              <a:gd name="T14" fmla="*/ 506 w 506"/>
              <a:gd name="T15" fmla="*/ 249 h 2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6" h="249">
                <a:moveTo>
                  <a:pt x="0" y="249"/>
                </a:moveTo>
                <a:cubicBezTo>
                  <a:pt x="188" y="221"/>
                  <a:pt x="377" y="193"/>
                  <a:pt x="429" y="163"/>
                </a:cubicBezTo>
                <a:cubicBezTo>
                  <a:pt x="481" y="133"/>
                  <a:pt x="296" y="96"/>
                  <a:pt x="309" y="69"/>
                </a:cubicBezTo>
                <a:cubicBezTo>
                  <a:pt x="322" y="42"/>
                  <a:pt x="414" y="21"/>
                  <a:pt x="506" y="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Freeform 30"/>
          <p:cNvSpPr>
            <a:spLocks/>
          </p:cNvSpPr>
          <p:nvPr/>
        </p:nvSpPr>
        <p:spPr bwMode="auto">
          <a:xfrm flipV="1">
            <a:off x="6710363" y="3773400"/>
            <a:ext cx="803275" cy="361050"/>
          </a:xfrm>
          <a:custGeom>
            <a:avLst/>
            <a:gdLst>
              <a:gd name="T0" fmla="*/ 0 w 506"/>
              <a:gd name="T1" fmla="*/ 395288 h 249"/>
              <a:gd name="T2" fmla="*/ 681038 w 506"/>
              <a:gd name="T3" fmla="*/ 258763 h 249"/>
              <a:gd name="T4" fmla="*/ 490538 w 506"/>
              <a:gd name="T5" fmla="*/ 109538 h 249"/>
              <a:gd name="T6" fmla="*/ 803275 w 506"/>
              <a:gd name="T7" fmla="*/ 0 h 249"/>
              <a:gd name="T8" fmla="*/ 0 60000 65536"/>
              <a:gd name="T9" fmla="*/ 0 60000 65536"/>
              <a:gd name="T10" fmla="*/ 0 60000 65536"/>
              <a:gd name="T11" fmla="*/ 0 60000 65536"/>
              <a:gd name="T12" fmla="*/ 0 w 506"/>
              <a:gd name="T13" fmla="*/ 0 h 249"/>
              <a:gd name="T14" fmla="*/ 506 w 506"/>
              <a:gd name="T15" fmla="*/ 249 h 2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6" h="249">
                <a:moveTo>
                  <a:pt x="0" y="249"/>
                </a:moveTo>
                <a:cubicBezTo>
                  <a:pt x="188" y="221"/>
                  <a:pt x="377" y="193"/>
                  <a:pt x="429" y="163"/>
                </a:cubicBezTo>
                <a:cubicBezTo>
                  <a:pt x="481" y="133"/>
                  <a:pt x="296" y="96"/>
                  <a:pt x="309" y="69"/>
                </a:cubicBezTo>
                <a:cubicBezTo>
                  <a:pt x="322" y="42"/>
                  <a:pt x="414" y="21"/>
                  <a:pt x="506" y="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>
            <a:off x="747713" y="1170650"/>
            <a:ext cx="6111875" cy="3391550"/>
            <a:chOff x="747713" y="1170650"/>
            <a:chExt cx="6111875" cy="3391550"/>
          </a:xfrm>
        </p:grpSpPr>
        <p:grpSp>
          <p:nvGrpSpPr>
            <p:cNvPr id="40" name="Group 5"/>
            <p:cNvGrpSpPr>
              <a:grpSpLocks/>
            </p:cNvGrpSpPr>
            <p:nvPr/>
          </p:nvGrpSpPr>
          <p:grpSpPr bwMode="auto">
            <a:xfrm>
              <a:off x="747713" y="1170650"/>
              <a:ext cx="938212" cy="3284250"/>
              <a:chOff x="326" y="1249"/>
              <a:chExt cx="591" cy="2265"/>
            </a:xfrm>
          </p:grpSpPr>
          <p:sp>
            <p:nvSpPr>
              <p:cNvPr id="66" name="Rectangle 6"/>
              <p:cNvSpPr>
                <a:spLocks noChangeArrowheads="1"/>
              </p:cNvSpPr>
              <p:nvPr/>
            </p:nvSpPr>
            <p:spPr bwMode="auto">
              <a:xfrm>
                <a:off x="326" y="1249"/>
                <a:ext cx="326" cy="557"/>
              </a:xfrm>
              <a:prstGeom prst="rect">
                <a:avLst/>
              </a:prstGeom>
              <a:solidFill>
                <a:srgbClr val="9966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" name="Rectangle 7"/>
              <p:cNvSpPr>
                <a:spLocks noChangeArrowheads="1"/>
              </p:cNvSpPr>
              <p:nvPr/>
            </p:nvSpPr>
            <p:spPr bwMode="auto">
              <a:xfrm>
                <a:off x="326" y="1811"/>
                <a:ext cx="591" cy="1149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Rectangle 8"/>
              <p:cNvSpPr>
                <a:spLocks noChangeArrowheads="1"/>
              </p:cNvSpPr>
              <p:nvPr/>
            </p:nvSpPr>
            <p:spPr bwMode="auto">
              <a:xfrm>
                <a:off x="326" y="2957"/>
                <a:ext cx="326" cy="557"/>
              </a:xfrm>
              <a:prstGeom prst="rect">
                <a:avLst/>
              </a:prstGeom>
              <a:solidFill>
                <a:srgbClr val="9966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5" name="Line 13"/>
            <p:cNvSpPr>
              <a:spLocks noChangeShapeType="1"/>
            </p:cNvSpPr>
            <p:nvPr/>
          </p:nvSpPr>
          <p:spPr bwMode="auto">
            <a:xfrm>
              <a:off x="2314575" y="1170650"/>
              <a:ext cx="0" cy="33828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Line 14"/>
            <p:cNvSpPr>
              <a:spLocks noChangeShapeType="1"/>
            </p:cNvSpPr>
            <p:nvPr/>
          </p:nvSpPr>
          <p:spPr bwMode="auto">
            <a:xfrm>
              <a:off x="2322865" y="1987000"/>
              <a:ext cx="219075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Line 15"/>
            <p:cNvSpPr>
              <a:spLocks noChangeShapeType="1"/>
            </p:cNvSpPr>
            <p:nvPr/>
          </p:nvSpPr>
          <p:spPr bwMode="auto">
            <a:xfrm>
              <a:off x="2105025" y="3657400"/>
              <a:ext cx="219075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16"/>
            <p:cNvSpPr>
              <a:spLocks/>
            </p:cNvSpPr>
            <p:nvPr/>
          </p:nvSpPr>
          <p:spPr bwMode="auto">
            <a:xfrm>
              <a:off x="4595813" y="3654500"/>
              <a:ext cx="630237" cy="812000"/>
            </a:xfrm>
            <a:custGeom>
              <a:avLst/>
              <a:gdLst>
                <a:gd name="T0" fmla="*/ 311150 w 397"/>
                <a:gd name="T1" fmla="*/ 0 h 560"/>
                <a:gd name="T2" fmla="*/ 184150 w 397"/>
                <a:gd name="T3" fmla="*/ 57150 h 560"/>
                <a:gd name="T4" fmla="*/ 57150 w 397"/>
                <a:gd name="T5" fmla="*/ 127000 h 560"/>
                <a:gd name="T6" fmla="*/ 6350 w 397"/>
                <a:gd name="T7" fmla="*/ 228600 h 560"/>
                <a:gd name="T8" fmla="*/ 19050 w 397"/>
                <a:gd name="T9" fmla="*/ 269875 h 560"/>
                <a:gd name="T10" fmla="*/ 82550 w 397"/>
                <a:gd name="T11" fmla="*/ 327025 h 560"/>
                <a:gd name="T12" fmla="*/ 206375 w 397"/>
                <a:gd name="T13" fmla="*/ 393700 h 560"/>
                <a:gd name="T14" fmla="*/ 336550 w 397"/>
                <a:gd name="T15" fmla="*/ 457200 h 560"/>
                <a:gd name="T16" fmla="*/ 476250 w 397"/>
                <a:gd name="T17" fmla="*/ 517525 h 560"/>
                <a:gd name="T18" fmla="*/ 571500 w 397"/>
                <a:gd name="T19" fmla="*/ 584200 h 560"/>
                <a:gd name="T20" fmla="*/ 612775 w 397"/>
                <a:gd name="T21" fmla="*/ 622300 h 560"/>
                <a:gd name="T22" fmla="*/ 622300 w 397"/>
                <a:gd name="T23" fmla="*/ 679450 h 560"/>
                <a:gd name="T24" fmla="*/ 561975 w 397"/>
                <a:gd name="T25" fmla="*/ 752475 h 560"/>
                <a:gd name="T26" fmla="*/ 466725 w 397"/>
                <a:gd name="T27" fmla="*/ 812800 h 560"/>
                <a:gd name="T28" fmla="*/ 311150 w 397"/>
                <a:gd name="T29" fmla="*/ 889000 h 5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97"/>
                <a:gd name="T46" fmla="*/ 0 h 560"/>
                <a:gd name="T47" fmla="*/ 397 w 397"/>
                <a:gd name="T48" fmla="*/ 560 h 5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97" h="560">
                  <a:moveTo>
                    <a:pt x="196" y="0"/>
                  </a:moveTo>
                  <a:cubicBezTo>
                    <a:pt x="169" y="11"/>
                    <a:pt x="143" y="23"/>
                    <a:pt x="116" y="36"/>
                  </a:cubicBezTo>
                  <a:cubicBezTo>
                    <a:pt x="89" y="49"/>
                    <a:pt x="55" y="62"/>
                    <a:pt x="36" y="80"/>
                  </a:cubicBezTo>
                  <a:cubicBezTo>
                    <a:pt x="17" y="98"/>
                    <a:pt x="8" y="129"/>
                    <a:pt x="4" y="144"/>
                  </a:cubicBezTo>
                  <a:cubicBezTo>
                    <a:pt x="0" y="159"/>
                    <a:pt x="4" y="160"/>
                    <a:pt x="12" y="170"/>
                  </a:cubicBezTo>
                  <a:cubicBezTo>
                    <a:pt x="20" y="180"/>
                    <a:pt x="32" y="193"/>
                    <a:pt x="52" y="206"/>
                  </a:cubicBezTo>
                  <a:cubicBezTo>
                    <a:pt x="72" y="219"/>
                    <a:pt x="104" y="234"/>
                    <a:pt x="130" y="248"/>
                  </a:cubicBezTo>
                  <a:cubicBezTo>
                    <a:pt x="156" y="262"/>
                    <a:pt x="184" y="275"/>
                    <a:pt x="212" y="288"/>
                  </a:cubicBezTo>
                  <a:cubicBezTo>
                    <a:pt x="240" y="301"/>
                    <a:pt x="275" y="313"/>
                    <a:pt x="300" y="326"/>
                  </a:cubicBezTo>
                  <a:cubicBezTo>
                    <a:pt x="325" y="339"/>
                    <a:pt x="346" y="357"/>
                    <a:pt x="360" y="368"/>
                  </a:cubicBezTo>
                  <a:cubicBezTo>
                    <a:pt x="374" y="379"/>
                    <a:pt x="381" y="382"/>
                    <a:pt x="386" y="392"/>
                  </a:cubicBezTo>
                  <a:cubicBezTo>
                    <a:pt x="391" y="402"/>
                    <a:pt x="397" y="414"/>
                    <a:pt x="392" y="428"/>
                  </a:cubicBezTo>
                  <a:cubicBezTo>
                    <a:pt x="387" y="442"/>
                    <a:pt x="370" y="460"/>
                    <a:pt x="354" y="474"/>
                  </a:cubicBezTo>
                  <a:cubicBezTo>
                    <a:pt x="338" y="488"/>
                    <a:pt x="320" y="498"/>
                    <a:pt x="294" y="512"/>
                  </a:cubicBezTo>
                  <a:cubicBezTo>
                    <a:pt x="268" y="526"/>
                    <a:pt x="232" y="543"/>
                    <a:pt x="196" y="56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17"/>
            <p:cNvSpPr>
              <a:spLocks/>
            </p:cNvSpPr>
            <p:nvPr/>
          </p:nvSpPr>
          <p:spPr bwMode="auto">
            <a:xfrm flipV="1">
              <a:off x="3225800" y="1992800"/>
              <a:ext cx="630238" cy="812000"/>
            </a:xfrm>
            <a:custGeom>
              <a:avLst/>
              <a:gdLst>
                <a:gd name="T0" fmla="*/ 311150 w 397"/>
                <a:gd name="T1" fmla="*/ 0 h 560"/>
                <a:gd name="T2" fmla="*/ 184150 w 397"/>
                <a:gd name="T3" fmla="*/ 57150 h 560"/>
                <a:gd name="T4" fmla="*/ 57150 w 397"/>
                <a:gd name="T5" fmla="*/ 127000 h 560"/>
                <a:gd name="T6" fmla="*/ 6350 w 397"/>
                <a:gd name="T7" fmla="*/ 228600 h 560"/>
                <a:gd name="T8" fmla="*/ 19050 w 397"/>
                <a:gd name="T9" fmla="*/ 269875 h 560"/>
                <a:gd name="T10" fmla="*/ 82550 w 397"/>
                <a:gd name="T11" fmla="*/ 327025 h 560"/>
                <a:gd name="T12" fmla="*/ 206375 w 397"/>
                <a:gd name="T13" fmla="*/ 393700 h 560"/>
                <a:gd name="T14" fmla="*/ 336550 w 397"/>
                <a:gd name="T15" fmla="*/ 457200 h 560"/>
                <a:gd name="T16" fmla="*/ 476250 w 397"/>
                <a:gd name="T17" fmla="*/ 517525 h 560"/>
                <a:gd name="T18" fmla="*/ 571500 w 397"/>
                <a:gd name="T19" fmla="*/ 584200 h 560"/>
                <a:gd name="T20" fmla="*/ 612775 w 397"/>
                <a:gd name="T21" fmla="*/ 622300 h 560"/>
                <a:gd name="T22" fmla="*/ 622300 w 397"/>
                <a:gd name="T23" fmla="*/ 679450 h 560"/>
                <a:gd name="T24" fmla="*/ 561975 w 397"/>
                <a:gd name="T25" fmla="*/ 752475 h 560"/>
                <a:gd name="T26" fmla="*/ 466725 w 397"/>
                <a:gd name="T27" fmla="*/ 812800 h 560"/>
                <a:gd name="T28" fmla="*/ 311150 w 397"/>
                <a:gd name="T29" fmla="*/ 889000 h 5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97"/>
                <a:gd name="T46" fmla="*/ 0 h 560"/>
                <a:gd name="T47" fmla="*/ 397 w 397"/>
                <a:gd name="T48" fmla="*/ 560 h 5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97" h="560">
                  <a:moveTo>
                    <a:pt x="196" y="0"/>
                  </a:moveTo>
                  <a:cubicBezTo>
                    <a:pt x="169" y="11"/>
                    <a:pt x="143" y="23"/>
                    <a:pt x="116" y="36"/>
                  </a:cubicBezTo>
                  <a:cubicBezTo>
                    <a:pt x="89" y="49"/>
                    <a:pt x="55" y="62"/>
                    <a:pt x="36" y="80"/>
                  </a:cubicBezTo>
                  <a:cubicBezTo>
                    <a:pt x="17" y="98"/>
                    <a:pt x="8" y="129"/>
                    <a:pt x="4" y="144"/>
                  </a:cubicBezTo>
                  <a:cubicBezTo>
                    <a:pt x="0" y="159"/>
                    <a:pt x="4" y="160"/>
                    <a:pt x="12" y="170"/>
                  </a:cubicBezTo>
                  <a:cubicBezTo>
                    <a:pt x="20" y="180"/>
                    <a:pt x="32" y="193"/>
                    <a:pt x="52" y="206"/>
                  </a:cubicBezTo>
                  <a:cubicBezTo>
                    <a:pt x="72" y="219"/>
                    <a:pt x="104" y="234"/>
                    <a:pt x="130" y="248"/>
                  </a:cubicBezTo>
                  <a:cubicBezTo>
                    <a:pt x="156" y="262"/>
                    <a:pt x="184" y="275"/>
                    <a:pt x="212" y="288"/>
                  </a:cubicBezTo>
                  <a:cubicBezTo>
                    <a:pt x="240" y="301"/>
                    <a:pt x="275" y="313"/>
                    <a:pt x="300" y="326"/>
                  </a:cubicBezTo>
                  <a:cubicBezTo>
                    <a:pt x="325" y="339"/>
                    <a:pt x="346" y="357"/>
                    <a:pt x="360" y="368"/>
                  </a:cubicBezTo>
                  <a:cubicBezTo>
                    <a:pt x="374" y="379"/>
                    <a:pt x="381" y="382"/>
                    <a:pt x="386" y="392"/>
                  </a:cubicBezTo>
                  <a:cubicBezTo>
                    <a:pt x="391" y="402"/>
                    <a:pt x="397" y="414"/>
                    <a:pt x="392" y="428"/>
                  </a:cubicBezTo>
                  <a:cubicBezTo>
                    <a:pt x="387" y="442"/>
                    <a:pt x="370" y="460"/>
                    <a:pt x="354" y="474"/>
                  </a:cubicBezTo>
                  <a:cubicBezTo>
                    <a:pt x="338" y="488"/>
                    <a:pt x="320" y="498"/>
                    <a:pt x="294" y="512"/>
                  </a:cubicBezTo>
                  <a:cubicBezTo>
                    <a:pt x="268" y="526"/>
                    <a:pt x="232" y="543"/>
                    <a:pt x="196" y="56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Line 18"/>
            <p:cNvSpPr>
              <a:spLocks noChangeShapeType="1"/>
            </p:cNvSpPr>
            <p:nvPr/>
          </p:nvSpPr>
          <p:spPr bwMode="auto">
            <a:xfrm>
              <a:off x="3540125" y="1382350"/>
              <a:ext cx="0" cy="31711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Line 19"/>
            <p:cNvSpPr>
              <a:spLocks noChangeShapeType="1"/>
            </p:cNvSpPr>
            <p:nvPr/>
          </p:nvSpPr>
          <p:spPr bwMode="auto">
            <a:xfrm>
              <a:off x="4910138" y="1344650"/>
              <a:ext cx="0" cy="32088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Line 20"/>
            <p:cNvSpPr>
              <a:spLocks noChangeShapeType="1"/>
            </p:cNvSpPr>
            <p:nvPr/>
          </p:nvSpPr>
          <p:spPr bwMode="auto">
            <a:xfrm>
              <a:off x="6545263" y="1179350"/>
              <a:ext cx="0" cy="33828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Freeform 21"/>
            <p:cNvSpPr>
              <a:spLocks/>
            </p:cNvSpPr>
            <p:nvPr/>
          </p:nvSpPr>
          <p:spPr bwMode="auto">
            <a:xfrm>
              <a:off x="6229350" y="3663200"/>
              <a:ext cx="630238" cy="812000"/>
            </a:xfrm>
            <a:custGeom>
              <a:avLst/>
              <a:gdLst>
                <a:gd name="T0" fmla="*/ 311150 w 397"/>
                <a:gd name="T1" fmla="*/ 0 h 560"/>
                <a:gd name="T2" fmla="*/ 184150 w 397"/>
                <a:gd name="T3" fmla="*/ 57150 h 560"/>
                <a:gd name="T4" fmla="*/ 57150 w 397"/>
                <a:gd name="T5" fmla="*/ 127000 h 560"/>
                <a:gd name="T6" fmla="*/ 6350 w 397"/>
                <a:gd name="T7" fmla="*/ 228600 h 560"/>
                <a:gd name="T8" fmla="*/ 19050 w 397"/>
                <a:gd name="T9" fmla="*/ 269875 h 560"/>
                <a:gd name="T10" fmla="*/ 82550 w 397"/>
                <a:gd name="T11" fmla="*/ 327025 h 560"/>
                <a:gd name="T12" fmla="*/ 206375 w 397"/>
                <a:gd name="T13" fmla="*/ 393700 h 560"/>
                <a:gd name="T14" fmla="*/ 336550 w 397"/>
                <a:gd name="T15" fmla="*/ 457200 h 560"/>
                <a:gd name="T16" fmla="*/ 476250 w 397"/>
                <a:gd name="T17" fmla="*/ 517525 h 560"/>
                <a:gd name="T18" fmla="*/ 571500 w 397"/>
                <a:gd name="T19" fmla="*/ 584200 h 560"/>
                <a:gd name="T20" fmla="*/ 612775 w 397"/>
                <a:gd name="T21" fmla="*/ 622300 h 560"/>
                <a:gd name="T22" fmla="*/ 622300 w 397"/>
                <a:gd name="T23" fmla="*/ 679450 h 560"/>
                <a:gd name="T24" fmla="*/ 561975 w 397"/>
                <a:gd name="T25" fmla="*/ 752475 h 560"/>
                <a:gd name="T26" fmla="*/ 466725 w 397"/>
                <a:gd name="T27" fmla="*/ 812800 h 560"/>
                <a:gd name="T28" fmla="*/ 311150 w 397"/>
                <a:gd name="T29" fmla="*/ 889000 h 5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97"/>
                <a:gd name="T46" fmla="*/ 0 h 560"/>
                <a:gd name="T47" fmla="*/ 397 w 397"/>
                <a:gd name="T48" fmla="*/ 560 h 5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97" h="560">
                  <a:moveTo>
                    <a:pt x="196" y="0"/>
                  </a:moveTo>
                  <a:cubicBezTo>
                    <a:pt x="169" y="11"/>
                    <a:pt x="143" y="23"/>
                    <a:pt x="116" y="36"/>
                  </a:cubicBezTo>
                  <a:cubicBezTo>
                    <a:pt x="89" y="49"/>
                    <a:pt x="55" y="62"/>
                    <a:pt x="36" y="80"/>
                  </a:cubicBezTo>
                  <a:cubicBezTo>
                    <a:pt x="17" y="98"/>
                    <a:pt x="8" y="129"/>
                    <a:pt x="4" y="144"/>
                  </a:cubicBezTo>
                  <a:cubicBezTo>
                    <a:pt x="0" y="159"/>
                    <a:pt x="4" y="160"/>
                    <a:pt x="12" y="170"/>
                  </a:cubicBezTo>
                  <a:cubicBezTo>
                    <a:pt x="20" y="180"/>
                    <a:pt x="32" y="193"/>
                    <a:pt x="52" y="206"/>
                  </a:cubicBezTo>
                  <a:cubicBezTo>
                    <a:pt x="72" y="219"/>
                    <a:pt x="104" y="234"/>
                    <a:pt x="130" y="248"/>
                  </a:cubicBezTo>
                  <a:cubicBezTo>
                    <a:pt x="156" y="262"/>
                    <a:pt x="184" y="275"/>
                    <a:pt x="212" y="288"/>
                  </a:cubicBezTo>
                  <a:cubicBezTo>
                    <a:pt x="240" y="301"/>
                    <a:pt x="275" y="313"/>
                    <a:pt x="300" y="326"/>
                  </a:cubicBezTo>
                  <a:cubicBezTo>
                    <a:pt x="325" y="339"/>
                    <a:pt x="346" y="357"/>
                    <a:pt x="360" y="368"/>
                  </a:cubicBezTo>
                  <a:cubicBezTo>
                    <a:pt x="374" y="379"/>
                    <a:pt x="381" y="382"/>
                    <a:pt x="386" y="392"/>
                  </a:cubicBezTo>
                  <a:cubicBezTo>
                    <a:pt x="391" y="402"/>
                    <a:pt x="397" y="414"/>
                    <a:pt x="392" y="428"/>
                  </a:cubicBezTo>
                  <a:cubicBezTo>
                    <a:pt x="387" y="442"/>
                    <a:pt x="370" y="460"/>
                    <a:pt x="354" y="474"/>
                  </a:cubicBezTo>
                  <a:cubicBezTo>
                    <a:pt x="338" y="488"/>
                    <a:pt x="320" y="498"/>
                    <a:pt x="294" y="512"/>
                  </a:cubicBezTo>
                  <a:cubicBezTo>
                    <a:pt x="268" y="526"/>
                    <a:pt x="232" y="543"/>
                    <a:pt x="196" y="56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Freeform 22"/>
            <p:cNvSpPr>
              <a:spLocks/>
            </p:cNvSpPr>
            <p:nvPr/>
          </p:nvSpPr>
          <p:spPr bwMode="auto">
            <a:xfrm flipV="1">
              <a:off x="6229350" y="2001500"/>
              <a:ext cx="630238" cy="812000"/>
            </a:xfrm>
            <a:custGeom>
              <a:avLst/>
              <a:gdLst>
                <a:gd name="T0" fmla="*/ 311150 w 397"/>
                <a:gd name="T1" fmla="*/ 0 h 560"/>
                <a:gd name="T2" fmla="*/ 184150 w 397"/>
                <a:gd name="T3" fmla="*/ 57150 h 560"/>
                <a:gd name="T4" fmla="*/ 57150 w 397"/>
                <a:gd name="T5" fmla="*/ 127000 h 560"/>
                <a:gd name="T6" fmla="*/ 6350 w 397"/>
                <a:gd name="T7" fmla="*/ 228600 h 560"/>
                <a:gd name="T8" fmla="*/ 19050 w 397"/>
                <a:gd name="T9" fmla="*/ 269875 h 560"/>
                <a:gd name="T10" fmla="*/ 82550 w 397"/>
                <a:gd name="T11" fmla="*/ 327025 h 560"/>
                <a:gd name="T12" fmla="*/ 206375 w 397"/>
                <a:gd name="T13" fmla="*/ 393700 h 560"/>
                <a:gd name="T14" fmla="*/ 336550 w 397"/>
                <a:gd name="T15" fmla="*/ 457200 h 560"/>
                <a:gd name="T16" fmla="*/ 476250 w 397"/>
                <a:gd name="T17" fmla="*/ 517525 h 560"/>
                <a:gd name="T18" fmla="*/ 571500 w 397"/>
                <a:gd name="T19" fmla="*/ 584200 h 560"/>
                <a:gd name="T20" fmla="*/ 612775 w 397"/>
                <a:gd name="T21" fmla="*/ 622300 h 560"/>
                <a:gd name="T22" fmla="*/ 622300 w 397"/>
                <a:gd name="T23" fmla="*/ 679450 h 560"/>
                <a:gd name="T24" fmla="*/ 561975 w 397"/>
                <a:gd name="T25" fmla="*/ 752475 h 560"/>
                <a:gd name="T26" fmla="*/ 466725 w 397"/>
                <a:gd name="T27" fmla="*/ 812800 h 560"/>
                <a:gd name="T28" fmla="*/ 311150 w 397"/>
                <a:gd name="T29" fmla="*/ 889000 h 5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97"/>
                <a:gd name="T46" fmla="*/ 0 h 560"/>
                <a:gd name="T47" fmla="*/ 397 w 397"/>
                <a:gd name="T48" fmla="*/ 560 h 5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97" h="560">
                  <a:moveTo>
                    <a:pt x="196" y="0"/>
                  </a:moveTo>
                  <a:cubicBezTo>
                    <a:pt x="169" y="11"/>
                    <a:pt x="143" y="23"/>
                    <a:pt x="116" y="36"/>
                  </a:cubicBezTo>
                  <a:cubicBezTo>
                    <a:pt x="89" y="49"/>
                    <a:pt x="55" y="62"/>
                    <a:pt x="36" y="80"/>
                  </a:cubicBezTo>
                  <a:cubicBezTo>
                    <a:pt x="17" y="98"/>
                    <a:pt x="8" y="129"/>
                    <a:pt x="4" y="144"/>
                  </a:cubicBezTo>
                  <a:cubicBezTo>
                    <a:pt x="0" y="159"/>
                    <a:pt x="4" y="160"/>
                    <a:pt x="12" y="170"/>
                  </a:cubicBezTo>
                  <a:cubicBezTo>
                    <a:pt x="20" y="180"/>
                    <a:pt x="32" y="193"/>
                    <a:pt x="52" y="206"/>
                  </a:cubicBezTo>
                  <a:cubicBezTo>
                    <a:pt x="72" y="219"/>
                    <a:pt x="104" y="234"/>
                    <a:pt x="130" y="248"/>
                  </a:cubicBezTo>
                  <a:cubicBezTo>
                    <a:pt x="156" y="262"/>
                    <a:pt x="184" y="275"/>
                    <a:pt x="212" y="288"/>
                  </a:cubicBezTo>
                  <a:cubicBezTo>
                    <a:pt x="240" y="301"/>
                    <a:pt x="275" y="313"/>
                    <a:pt x="300" y="326"/>
                  </a:cubicBezTo>
                  <a:cubicBezTo>
                    <a:pt x="325" y="339"/>
                    <a:pt x="346" y="357"/>
                    <a:pt x="360" y="368"/>
                  </a:cubicBezTo>
                  <a:cubicBezTo>
                    <a:pt x="374" y="379"/>
                    <a:pt x="381" y="382"/>
                    <a:pt x="386" y="392"/>
                  </a:cubicBezTo>
                  <a:cubicBezTo>
                    <a:pt x="391" y="402"/>
                    <a:pt x="397" y="414"/>
                    <a:pt x="392" y="428"/>
                  </a:cubicBezTo>
                  <a:cubicBezTo>
                    <a:pt x="387" y="442"/>
                    <a:pt x="370" y="460"/>
                    <a:pt x="354" y="474"/>
                  </a:cubicBezTo>
                  <a:cubicBezTo>
                    <a:pt x="338" y="488"/>
                    <a:pt x="320" y="498"/>
                    <a:pt x="294" y="512"/>
                  </a:cubicBezTo>
                  <a:cubicBezTo>
                    <a:pt x="268" y="526"/>
                    <a:pt x="232" y="543"/>
                    <a:pt x="196" y="56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Line 24"/>
            <p:cNvSpPr>
              <a:spLocks noChangeShapeType="1"/>
            </p:cNvSpPr>
            <p:nvPr/>
          </p:nvSpPr>
          <p:spPr bwMode="auto">
            <a:xfrm>
              <a:off x="4011613" y="1982650"/>
              <a:ext cx="0" cy="85695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Text Box 25"/>
            <p:cNvSpPr txBox="1">
              <a:spLocks noChangeArrowheads="1"/>
            </p:cNvSpPr>
            <p:nvPr/>
          </p:nvSpPr>
          <p:spPr bwMode="auto">
            <a:xfrm>
              <a:off x="4108450" y="2113150"/>
              <a:ext cx="687388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800" dirty="0" err="1" smtClean="0">
                  <a:latin typeface="Symbol" pitchFamily="18" charset="2"/>
                  <a:sym typeface="Symbol" pitchFamily="18" charset="2"/>
                </a:rPr>
                <a:t>l</a:t>
              </a:r>
              <a:r>
                <a:rPr lang="en-US" sz="2800" baseline="-25000" dirty="0" err="1" smtClean="0">
                  <a:sym typeface="Symbol" pitchFamily="18" charset="2"/>
                </a:rPr>
                <a:t>t</a:t>
              </a:r>
              <a:r>
                <a:rPr lang="en-US" sz="1800" baseline="-25000" dirty="0" smtClean="0">
                  <a:sym typeface="Symbol" pitchFamily="18" charset="2"/>
                </a:rPr>
                <a:t> </a:t>
              </a:r>
              <a:endParaRPr lang="en-US" dirty="0">
                <a:sym typeface="Symbol" pitchFamily="18" charset="2"/>
              </a:endParaRPr>
            </a:p>
          </p:txBody>
        </p:sp>
        <p:sp>
          <p:nvSpPr>
            <p:cNvPr id="63" name="Text Box 32"/>
            <p:cNvSpPr txBox="1">
              <a:spLocks noChangeArrowheads="1"/>
            </p:cNvSpPr>
            <p:nvPr/>
          </p:nvSpPr>
          <p:spPr bwMode="auto">
            <a:xfrm>
              <a:off x="817563" y="2539450"/>
              <a:ext cx="380232" cy="4779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/>
                <a:t>B</a:t>
              </a:r>
            </a:p>
          </p:txBody>
        </p:sp>
        <p:sp>
          <p:nvSpPr>
            <p:cNvPr id="64" name="Text Box 33"/>
            <p:cNvSpPr txBox="1">
              <a:spLocks noChangeArrowheads="1"/>
            </p:cNvSpPr>
            <p:nvPr/>
          </p:nvSpPr>
          <p:spPr bwMode="auto">
            <a:xfrm>
              <a:off x="817563" y="1422950"/>
              <a:ext cx="399468" cy="4779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/>
                <a:t>A</a:t>
              </a:r>
            </a:p>
          </p:txBody>
        </p:sp>
        <p:sp>
          <p:nvSpPr>
            <p:cNvPr id="65" name="Text Box 34"/>
            <p:cNvSpPr txBox="1">
              <a:spLocks noChangeArrowheads="1"/>
            </p:cNvSpPr>
            <p:nvPr/>
          </p:nvSpPr>
          <p:spPr bwMode="auto">
            <a:xfrm>
              <a:off x="820738" y="3774850"/>
              <a:ext cx="375424" cy="4779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/>
                <a:t>C</a:t>
              </a:r>
            </a:p>
          </p:txBody>
        </p:sp>
      </p:grpSp>
      <p:sp>
        <p:nvSpPr>
          <p:cNvPr id="69" name="Rectangle 68"/>
          <p:cNvSpPr/>
          <p:nvPr/>
        </p:nvSpPr>
        <p:spPr>
          <a:xfrm>
            <a:off x="990600" y="4762500"/>
            <a:ext cx="17132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Symbol" pitchFamily="18" charset="2"/>
                <a:sym typeface="Symbol" pitchFamily="18" charset="2"/>
              </a:rPr>
              <a:t>l</a:t>
            </a:r>
            <a:r>
              <a:rPr lang="en-US" sz="2800" baseline="-25000" dirty="0" smtClean="0">
                <a:sym typeface="Symbol" pitchFamily="18" charset="2"/>
              </a:rPr>
              <a:t>d </a:t>
            </a:r>
            <a:r>
              <a:rPr lang="en-US" sz="2800" dirty="0" smtClean="0">
                <a:sym typeface="Symbol" pitchFamily="18" charset="2"/>
              </a:rPr>
              <a:t>=</a:t>
            </a:r>
            <a:r>
              <a:rPr lang="en-US" sz="2800" baseline="-25000" dirty="0" smtClean="0">
                <a:sym typeface="Symbol" pitchFamily="18" charset="2"/>
              </a:rPr>
              <a:t> </a:t>
            </a:r>
            <a:r>
              <a:rPr lang="en-US" sz="2800" dirty="0" err="1" smtClean="0">
                <a:latin typeface="Symbol" pitchFamily="18" charset="2"/>
                <a:sym typeface="Symbol" pitchFamily="18" charset="2"/>
              </a:rPr>
              <a:t>l</a:t>
            </a:r>
            <a:r>
              <a:rPr lang="en-US" sz="2800" baseline="-25000" dirty="0" err="1" smtClean="0">
                <a:sym typeface="Symbol" pitchFamily="18" charset="2"/>
              </a:rPr>
              <a:t>t</a:t>
            </a:r>
            <a:r>
              <a:rPr lang="en-US" sz="2800" dirty="0" smtClean="0">
                <a:sym typeface="Symbol" pitchFamily="18" charset="2"/>
              </a:rPr>
              <a:t>*</a:t>
            </a:r>
            <a:r>
              <a:rPr lang="en-US" sz="2800" dirty="0" err="1" smtClean="0">
                <a:sym typeface="Symbol" pitchFamily="18" charset="2"/>
              </a:rPr>
              <a:t>V</a:t>
            </a:r>
            <a:r>
              <a:rPr lang="en-US" sz="2800" baseline="-25000" dirty="0" err="1" smtClean="0">
                <a:sym typeface="Symbol" pitchFamily="18" charset="2"/>
              </a:rPr>
              <a:t>int</a:t>
            </a:r>
            <a:endParaRPr lang="en-US" sz="2800" baseline="-25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F2A387-2714-4BF1-94C0-87ADEFC08C4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  <a:ea typeface="ＭＳ Ｐゴシック" pitchFamily="34" charset="-128"/>
              </a:rPr>
              <a:t>Partial Interference</a:t>
            </a:r>
            <a:endParaRPr lang="en-US" dirty="0">
              <a:latin typeface="+mn-lt"/>
            </a:endParaRPr>
          </a:p>
        </p:txBody>
      </p:sp>
      <p:sp>
        <p:nvSpPr>
          <p:cNvPr id="4" name="Footer Placeholder 3"/>
          <p:cNvSpPr txBox="1">
            <a:spLocks/>
          </p:cNvSpPr>
          <p:nvPr/>
        </p:nvSpPr>
        <p:spPr>
          <a:xfrm>
            <a:off x="0" y="5468779"/>
            <a:ext cx="4114800" cy="24622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Schroeder</a:t>
            </a:r>
            <a:r>
              <a:rPr kumimoji="0" lang="en-US" sz="1000" b="0" i="1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(2004) Courtesy of ExxonMobil</a:t>
            </a:r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6" name="Text Box 20"/>
          <p:cNvSpPr txBox="1">
            <a:spLocks noChangeArrowheads="1"/>
          </p:cNvSpPr>
          <p:nvPr/>
        </p:nvSpPr>
        <p:spPr bwMode="auto">
          <a:xfrm>
            <a:off x="7392761" y="2197100"/>
            <a:ext cx="109741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Some</a:t>
            </a:r>
          </a:p>
          <a:p>
            <a:pPr algn="ctr"/>
            <a:r>
              <a:rPr lang="en-US" sz="1400" b="1">
                <a:solidFill>
                  <a:schemeClr val="bg1"/>
                </a:solidFill>
              </a:rPr>
              <a:t>Interference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346849" y="2628900"/>
            <a:ext cx="2958439" cy="3040797"/>
            <a:chOff x="4346849" y="2628900"/>
            <a:chExt cx="2958439" cy="3040797"/>
          </a:xfrm>
        </p:grpSpPr>
        <p:sp>
          <p:nvSpPr>
            <p:cNvPr id="23" name="Text Box 28"/>
            <p:cNvSpPr txBox="1">
              <a:spLocks noChangeArrowheads="1"/>
            </p:cNvSpPr>
            <p:nvPr/>
          </p:nvSpPr>
          <p:spPr bwMode="auto">
            <a:xfrm>
              <a:off x="4346849" y="4838700"/>
              <a:ext cx="2958439" cy="830997"/>
            </a:xfrm>
            <a:prstGeom prst="rect">
              <a:avLst/>
            </a:prstGeom>
            <a:solidFill>
              <a:schemeClr val="bg1"/>
            </a:solidFill>
            <a:ln w="38100" cmpd="dbl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ctr"/>
              <a:r>
                <a:rPr lang="en-US" sz="1600"/>
                <a:t>2nd half-cycle from Wavelet 1</a:t>
              </a:r>
            </a:p>
            <a:p>
              <a:pPr algn="ctr"/>
              <a:r>
                <a:rPr lang="en-US" sz="1600"/>
                <a:t>and 1st half-cycle from Wavelet 2</a:t>
              </a:r>
            </a:p>
            <a:p>
              <a:pPr algn="ctr"/>
              <a:r>
                <a:rPr lang="en-US" sz="1600"/>
                <a:t>form a trough doublet</a:t>
              </a:r>
            </a:p>
          </p:txBody>
        </p:sp>
        <p:cxnSp>
          <p:nvCxnSpPr>
            <p:cNvPr id="30" name="Curved Connector 29"/>
            <p:cNvCxnSpPr>
              <a:stCxn id="23" idx="0"/>
              <a:endCxn id="32" idx="2"/>
            </p:cNvCxnSpPr>
            <p:nvPr/>
          </p:nvCxnSpPr>
          <p:spPr>
            <a:xfrm rot="5400000" flipH="1" flipV="1">
              <a:off x="5008534" y="3598835"/>
              <a:ext cx="2057400" cy="422331"/>
            </a:xfrm>
            <a:prstGeom prst="curvedConnector2">
              <a:avLst/>
            </a:prstGeom>
            <a:ln w="31750">
              <a:solidFill>
                <a:srgbClr val="0000FF"/>
              </a:solidFill>
              <a:tailEnd type="triangle" w="lg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6248400" y="2628900"/>
              <a:ext cx="304800" cy="3048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 Box 23"/>
          <p:cNvSpPr txBox="1">
            <a:spLocks noChangeArrowheads="1"/>
          </p:cNvSpPr>
          <p:nvPr/>
        </p:nvSpPr>
        <p:spPr bwMode="auto">
          <a:xfrm>
            <a:off x="6858000" y="2552700"/>
            <a:ext cx="109741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/>
              <a:t>Some</a:t>
            </a:r>
            <a:endParaRPr lang="en-US" sz="1400" b="1" dirty="0"/>
          </a:p>
          <a:p>
            <a:pPr algn="ctr"/>
            <a:r>
              <a:rPr lang="en-US" sz="1400" b="1" dirty="0"/>
              <a:t>Interference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747713" y="1170432"/>
            <a:ext cx="6145212" cy="3392424"/>
            <a:chOff x="747713" y="1028700"/>
            <a:chExt cx="6145212" cy="3713162"/>
          </a:xfrm>
        </p:grpSpPr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747713" y="1028700"/>
              <a:ext cx="517525" cy="884237"/>
            </a:xfrm>
            <a:prstGeom prst="rect">
              <a:avLst/>
            </a:prstGeom>
            <a:solidFill>
              <a:srgbClr val="99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747713" y="1920875"/>
              <a:ext cx="938212" cy="860425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747713" y="2778125"/>
              <a:ext cx="517525" cy="1922462"/>
            </a:xfrm>
            <a:prstGeom prst="rect">
              <a:avLst/>
            </a:prstGeom>
            <a:solidFill>
              <a:srgbClr val="99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12"/>
            <p:cNvSpPr>
              <a:spLocks noChangeShapeType="1"/>
            </p:cNvSpPr>
            <p:nvPr/>
          </p:nvSpPr>
          <p:spPr bwMode="auto">
            <a:xfrm>
              <a:off x="2314575" y="1028700"/>
              <a:ext cx="0" cy="370363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13"/>
            <p:cNvSpPr>
              <a:spLocks noChangeShapeType="1"/>
            </p:cNvSpPr>
            <p:nvPr/>
          </p:nvSpPr>
          <p:spPr bwMode="auto">
            <a:xfrm>
              <a:off x="2317839" y="1922462"/>
              <a:ext cx="219075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4"/>
            <p:cNvSpPr>
              <a:spLocks noChangeShapeType="1"/>
            </p:cNvSpPr>
            <p:nvPr/>
          </p:nvSpPr>
          <p:spPr bwMode="auto">
            <a:xfrm>
              <a:off x="2105025" y="2779712"/>
              <a:ext cx="219075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auto">
            <a:xfrm>
              <a:off x="4576763" y="2752725"/>
              <a:ext cx="630237" cy="889000"/>
            </a:xfrm>
            <a:custGeom>
              <a:avLst/>
              <a:gdLst>
                <a:gd name="T0" fmla="*/ 311150 w 397"/>
                <a:gd name="T1" fmla="*/ 0 h 560"/>
                <a:gd name="T2" fmla="*/ 184150 w 397"/>
                <a:gd name="T3" fmla="*/ 57150 h 560"/>
                <a:gd name="T4" fmla="*/ 57150 w 397"/>
                <a:gd name="T5" fmla="*/ 127000 h 560"/>
                <a:gd name="T6" fmla="*/ 6350 w 397"/>
                <a:gd name="T7" fmla="*/ 228600 h 560"/>
                <a:gd name="T8" fmla="*/ 19050 w 397"/>
                <a:gd name="T9" fmla="*/ 269875 h 560"/>
                <a:gd name="T10" fmla="*/ 82550 w 397"/>
                <a:gd name="T11" fmla="*/ 327025 h 560"/>
                <a:gd name="T12" fmla="*/ 206375 w 397"/>
                <a:gd name="T13" fmla="*/ 393700 h 560"/>
                <a:gd name="T14" fmla="*/ 336550 w 397"/>
                <a:gd name="T15" fmla="*/ 457200 h 560"/>
                <a:gd name="T16" fmla="*/ 476250 w 397"/>
                <a:gd name="T17" fmla="*/ 517525 h 560"/>
                <a:gd name="T18" fmla="*/ 571500 w 397"/>
                <a:gd name="T19" fmla="*/ 584200 h 560"/>
                <a:gd name="T20" fmla="*/ 612775 w 397"/>
                <a:gd name="T21" fmla="*/ 622300 h 560"/>
                <a:gd name="T22" fmla="*/ 622300 w 397"/>
                <a:gd name="T23" fmla="*/ 679450 h 560"/>
                <a:gd name="T24" fmla="*/ 561975 w 397"/>
                <a:gd name="T25" fmla="*/ 752475 h 560"/>
                <a:gd name="T26" fmla="*/ 466725 w 397"/>
                <a:gd name="T27" fmla="*/ 812800 h 560"/>
                <a:gd name="T28" fmla="*/ 311150 w 397"/>
                <a:gd name="T29" fmla="*/ 889000 h 5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97"/>
                <a:gd name="T46" fmla="*/ 0 h 560"/>
                <a:gd name="T47" fmla="*/ 397 w 397"/>
                <a:gd name="T48" fmla="*/ 560 h 5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97" h="560">
                  <a:moveTo>
                    <a:pt x="196" y="0"/>
                  </a:moveTo>
                  <a:cubicBezTo>
                    <a:pt x="169" y="11"/>
                    <a:pt x="143" y="23"/>
                    <a:pt x="116" y="36"/>
                  </a:cubicBezTo>
                  <a:cubicBezTo>
                    <a:pt x="89" y="49"/>
                    <a:pt x="55" y="62"/>
                    <a:pt x="36" y="80"/>
                  </a:cubicBezTo>
                  <a:cubicBezTo>
                    <a:pt x="17" y="98"/>
                    <a:pt x="8" y="129"/>
                    <a:pt x="4" y="144"/>
                  </a:cubicBezTo>
                  <a:cubicBezTo>
                    <a:pt x="0" y="159"/>
                    <a:pt x="4" y="160"/>
                    <a:pt x="12" y="170"/>
                  </a:cubicBezTo>
                  <a:cubicBezTo>
                    <a:pt x="20" y="180"/>
                    <a:pt x="32" y="193"/>
                    <a:pt x="52" y="206"/>
                  </a:cubicBezTo>
                  <a:cubicBezTo>
                    <a:pt x="72" y="219"/>
                    <a:pt x="104" y="234"/>
                    <a:pt x="130" y="248"/>
                  </a:cubicBezTo>
                  <a:cubicBezTo>
                    <a:pt x="156" y="262"/>
                    <a:pt x="184" y="275"/>
                    <a:pt x="212" y="288"/>
                  </a:cubicBezTo>
                  <a:cubicBezTo>
                    <a:pt x="240" y="301"/>
                    <a:pt x="275" y="313"/>
                    <a:pt x="300" y="326"/>
                  </a:cubicBezTo>
                  <a:cubicBezTo>
                    <a:pt x="325" y="339"/>
                    <a:pt x="346" y="357"/>
                    <a:pt x="360" y="368"/>
                  </a:cubicBezTo>
                  <a:cubicBezTo>
                    <a:pt x="374" y="379"/>
                    <a:pt x="381" y="382"/>
                    <a:pt x="386" y="392"/>
                  </a:cubicBezTo>
                  <a:cubicBezTo>
                    <a:pt x="391" y="402"/>
                    <a:pt x="397" y="414"/>
                    <a:pt x="392" y="428"/>
                  </a:cubicBezTo>
                  <a:cubicBezTo>
                    <a:pt x="387" y="442"/>
                    <a:pt x="370" y="460"/>
                    <a:pt x="354" y="474"/>
                  </a:cubicBezTo>
                  <a:cubicBezTo>
                    <a:pt x="338" y="488"/>
                    <a:pt x="320" y="498"/>
                    <a:pt x="294" y="512"/>
                  </a:cubicBezTo>
                  <a:cubicBezTo>
                    <a:pt x="268" y="526"/>
                    <a:pt x="232" y="543"/>
                    <a:pt x="196" y="56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auto">
            <a:xfrm flipV="1">
              <a:off x="3225800" y="1856273"/>
              <a:ext cx="630238" cy="1016133"/>
            </a:xfrm>
            <a:custGeom>
              <a:avLst/>
              <a:gdLst>
                <a:gd name="T0" fmla="*/ 311150 w 397"/>
                <a:gd name="T1" fmla="*/ 0 h 560"/>
                <a:gd name="T2" fmla="*/ 184150 w 397"/>
                <a:gd name="T3" fmla="*/ 57150 h 560"/>
                <a:gd name="T4" fmla="*/ 57150 w 397"/>
                <a:gd name="T5" fmla="*/ 127000 h 560"/>
                <a:gd name="T6" fmla="*/ 6350 w 397"/>
                <a:gd name="T7" fmla="*/ 228600 h 560"/>
                <a:gd name="T8" fmla="*/ 19050 w 397"/>
                <a:gd name="T9" fmla="*/ 269875 h 560"/>
                <a:gd name="T10" fmla="*/ 82550 w 397"/>
                <a:gd name="T11" fmla="*/ 327025 h 560"/>
                <a:gd name="T12" fmla="*/ 206375 w 397"/>
                <a:gd name="T13" fmla="*/ 393700 h 560"/>
                <a:gd name="T14" fmla="*/ 336550 w 397"/>
                <a:gd name="T15" fmla="*/ 457200 h 560"/>
                <a:gd name="T16" fmla="*/ 476250 w 397"/>
                <a:gd name="T17" fmla="*/ 517525 h 560"/>
                <a:gd name="T18" fmla="*/ 571500 w 397"/>
                <a:gd name="T19" fmla="*/ 584200 h 560"/>
                <a:gd name="T20" fmla="*/ 612775 w 397"/>
                <a:gd name="T21" fmla="*/ 622300 h 560"/>
                <a:gd name="T22" fmla="*/ 622300 w 397"/>
                <a:gd name="T23" fmla="*/ 679450 h 560"/>
                <a:gd name="T24" fmla="*/ 561975 w 397"/>
                <a:gd name="T25" fmla="*/ 752475 h 560"/>
                <a:gd name="T26" fmla="*/ 466725 w 397"/>
                <a:gd name="T27" fmla="*/ 812800 h 560"/>
                <a:gd name="T28" fmla="*/ 311150 w 397"/>
                <a:gd name="T29" fmla="*/ 889000 h 5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97"/>
                <a:gd name="T46" fmla="*/ 0 h 560"/>
                <a:gd name="T47" fmla="*/ 397 w 397"/>
                <a:gd name="T48" fmla="*/ 560 h 5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97" h="560">
                  <a:moveTo>
                    <a:pt x="196" y="0"/>
                  </a:moveTo>
                  <a:cubicBezTo>
                    <a:pt x="169" y="11"/>
                    <a:pt x="143" y="23"/>
                    <a:pt x="116" y="36"/>
                  </a:cubicBezTo>
                  <a:cubicBezTo>
                    <a:pt x="89" y="49"/>
                    <a:pt x="55" y="62"/>
                    <a:pt x="36" y="80"/>
                  </a:cubicBezTo>
                  <a:cubicBezTo>
                    <a:pt x="17" y="98"/>
                    <a:pt x="8" y="129"/>
                    <a:pt x="4" y="144"/>
                  </a:cubicBezTo>
                  <a:cubicBezTo>
                    <a:pt x="0" y="159"/>
                    <a:pt x="4" y="160"/>
                    <a:pt x="12" y="170"/>
                  </a:cubicBezTo>
                  <a:cubicBezTo>
                    <a:pt x="20" y="180"/>
                    <a:pt x="32" y="193"/>
                    <a:pt x="52" y="206"/>
                  </a:cubicBezTo>
                  <a:cubicBezTo>
                    <a:pt x="72" y="219"/>
                    <a:pt x="104" y="234"/>
                    <a:pt x="130" y="248"/>
                  </a:cubicBezTo>
                  <a:cubicBezTo>
                    <a:pt x="156" y="262"/>
                    <a:pt x="184" y="275"/>
                    <a:pt x="212" y="288"/>
                  </a:cubicBezTo>
                  <a:cubicBezTo>
                    <a:pt x="240" y="301"/>
                    <a:pt x="275" y="313"/>
                    <a:pt x="300" y="326"/>
                  </a:cubicBezTo>
                  <a:cubicBezTo>
                    <a:pt x="325" y="339"/>
                    <a:pt x="346" y="357"/>
                    <a:pt x="360" y="368"/>
                  </a:cubicBezTo>
                  <a:cubicBezTo>
                    <a:pt x="374" y="379"/>
                    <a:pt x="381" y="382"/>
                    <a:pt x="386" y="392"/>
                  </a:cubicBezTo>
                  <a:cubicBezTo>
                    <a:pt x="391" y="402"/>
                    <a:pt x="397" y="414"/>
                    <a:pt x="392" y="428"/>
                  </a:cubicBezTo>
                  <a:cubicBezTo>
                    <a:pt x="387" y="442"/>
                    <a:pt x="370" y="460"/>
                    <a:pt x="354" y="474"/>
                  </a:cubicBezTo>
                  <a:cubicBezTo>
                    <a:pt x="338" y="488"/>
                    <a:pt x="320" y="498"/>
                    <a:pt x="294" y="512"/>
                  </a:cubicBezTo>
                  <a:cubicBezTo>
                    <a:pt x="268" y="526"/>
                    <a:pt x="232" y="543"/>
                    <a:pt x="196" y="56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Line 17"/>
            <p:cNvSpPr>
              <a:spLocks noChangeShapeType="1"/>
            </p:cNvSpPr>
            <p:nvPr/>
          </p:nvSpPr>
          <p:spPr bwMode="auto">
            <a:xfrm>
              <a:off x="3540125" y="1260475"/>
              <a:ext cx="0" cy="34718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Line 18"/>
            <p:cNvSpPr>
              <a:spLocks noChangeShapeType="1"/>
            </p:cNvSpPr>
            <p:nvPr/>
          </p:nvSpPr>
          <p:spPr bwMode="auto">
            <a:xfrm>
              <a:off x="4910138" y="1219200"/>
              <a:ext cx="0" cy="351313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Line 19"/>
            <p:cNvSpPr>
              <a:spLocks noChangeShapeType="1"/>
            </p:cNvSpPr>
            <p:nvPr/>
          </p:nvSpPr>
          <p:spPr bwMode="auto">
            <a:xfrm>
              <a:off x="6545263" y="1038225"/>
              <a:ext cx="0" cy="370363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27"/>
            <p:cNvSpPr>
              <a:spLocks/>
            </p:cNvSpPr>
            <p:nvPr/>
          </p:nvSpPr>
          <p:spPr bwMode="auto">
            <a:xfrm>
              <a:off x="6229350" y="1930400"/>
              <a:ext cx="663575" cy="1733550"/>
            </a:xfrm>
            <a:custGeom>
              <a:avLst/>
              <a:gdLst>
                <a:gd name="T0" fmla="*/ 324952 w 631"/>
                <a:gd name="T1" fmla="*/ 0 h 1086"/>
                <a:gd name="T2" fmla="*/ 435373 w 631"/>
                <a:gd name="T3" fmla="*/ 43099 h 1086"/>
                <a:gd name="T4" fmla="*/ 561567 w 631"/>
                <a:gd name="T5" fmla="*/ 90987 h 1086"/>
                <a:gd name="T6" fmla="*/ 627820 w 631"/>
                <a:gd name="T7" fmla="*/ 162820 h 1086"/>
                <a:gd name="T8" fmla="*/ 656214 w 631"/>
                <a:gd name="T9" fmla="*/ 215497 h 1086"/>
                <a:gd name="T10" fmla="*/ 649904 w 631"/>
                <a:gd name="T11" fmla="*/ 253807 h 1086"/>
                <a:gd name="T12" fmla="*/ 577342 w 631"/>
                <a:gd name="T13" fmla="*/ 316062 h 1086"/>
                <a:gd name="T14" fmla="*/ 454302 w 631"/>
                <a:gd name="T15" fmla="*/ 392683 h 1086"/>
                <a:gd name="T16" fmla="*/ 205067 w 631"/>
                <a:gd name="T17" fmla="*/ 498036 h 1086"/>
                <a:gd name="T18" fmla="*/ 63097 w 631"/>
                <a:gd name="T19" fmla="*/ 569869 h 1086"/>
                <a:gd name="T20" fmla="*/ 6310 w 631"/>
                <a:gd name="T21" fmla="*/ 641701 h 1086"/>
                <a:gd name="T22" fmla="*/ 22084 w 631"/>
                <a:gd name="T23" fmla="*/ 718322 h 1086"/>
                <a:gd name="T24" fmla="*/ 116730 w 631"/>
                <a:gd name="T25" fmla="*/ 775788 h 1086"/>
                <a:gd name="T26" fmla="*/ 211377 w 631"/>
                <a:gd name="T27" fmla="*/ 861986 h 1086"/>
                <a:gd name="T28" fmla="*/ 154589 w 631"/>
                <a:gd name="T29" fmla="*/ 919452 h 1086"/>
                <a:gd name="T30" fmla="*/ 47323 w 631"/>
                <a:gd name="T31" fmla="*/ 981706 h 1086"/>
                <a:gd name="T32" fmla="*/ 6310 w 631"/>
                <a:gd name="T33" fmla="*/ 1058327 h 1086"/>
                <a:gd name="T34" fmla="*/ 41013 w 631"/>
                <a:gd name="T35" fmla="*/ 1134948 h 1086"/>
                <a:gd name="T36" fmla="*/ 201912 w 631"/>
                <a:gd name="T37" fmla="*/ 1230725 h 1086"/>
                <a:gd name="T38" fmla="*/ 435373 w 631"/>
                <a:gd name="T39" fmla="*/ 1336079 h 1086"/>
                <a:gd name="T40" fmla="*/ 615200 w 631"/>
                <a:gd name="T41" fmla="*/ 1436644 h 1086"/>
                <a:gd name="T42" fmla="*/ 649904 w 631"/>
                <a:gd name="T43" fmla="*/ 1518053 h 1086"/>
                <a:gd name="T44" fmla="*/ 608891 w 631"/>
                <a:gd name="T45" fmla="*/ 1604252 h 1086"/>
                <a:gd name="T46" fmla="*/ 334417 w 631"/>
                <a:gd name="T47" fmla="*/ 1733550 h 108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631"/>
                <a:gd name="T73" fmla="*/ 0 h 1086"/>
                <a:gd name="T74" fmla="*/ 631 w 631"/>
                <a:gd name="T75" fmla="*/ 1086 h 108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631" h="1086">
                  <a:moveTo>
                    <a:pt x="309" y="0"/>
                  </a:moveTo>
                  <a:cubicBezTo>
                    <a:pt x="343" y="9"/>
                    <a:pt x="377" y="18"/>
                    <a:pt x="414" y="27"/>
                  </a:cubicBezTo>
                  <a:cubicBezTo>
                    <a:pt x="451" y="36"/>
                    <a:pt x="504" y="45"/>
                    <a:pt x="534" y="57"/>
                  </a:cubicBezTo>
                  <a:cubicBezTo>
                    <a:pt x="564" y="69"/>
                    <a:pt x="582" y="89"/>
                    <a:pt x="597" y="102"/>
                  </a:cubicBezTo>
                  <a:cubicBezTo>
                    <a:pt x="612" y="115"/>
                    <a:pt x="620" y="125"/>
                    <a:pt x="624" y="135"/>
                  </a:cubicBezTo>
                  <a:cubicBezTo>
                    <a:pt x="628" y="145"/>
                    <a:pt x="631" y="148"/>
                    <a:pt x="618" y="159"/>
                  </a:cubicBezTo>
                  <a:cubicBezTo>
                    <a:pt x="605" y="170"/>
                    <a:pt x="580" y="183"/>
                    <a:pt x="549" y="198"/>
                  </a:cubicBezTo>
                  <a:cubicBezTo>
                    <a:pt x="518" y="213"/>
                    <a:pt x="491" y="227"/>
                    <a:pt x="432" y="246"/>
                  </a:cubicBezTo>
                  <a:cubicBezTo>
                    <a:pt x="373" y="265"/>
                    <a:pt x="257" y="293"/>
                    <a:pt x="195" y="312"/>
                  </a:cubicBezTo>
                  <a:cubicBezTo>
                    <a:pt x="133" y="331"/>
                    <a:pt x="91" y="342"/>
                    <a:pt x="60" y="357"/>
                  </a:cubicBezTo>
                  <a:cubicBezTo>
                    <a:pt x="29" y="372"/>
                    <a:pt x="12" y="387"/>
                    <a:pt x="6" y="402"/>
                  </a:cubicBezTo>
                  <a:cubicBezTo>
                    <a:pt x="0" y="417"/>
                    <a:pt x="4" y="436"/>
                    <a:pt x="21" y="450"/>
                  </a:cubicBezTo>
                  <a:cubicBezTo>
                    <a:pt x="38" y="464"/>
                    <a:pt x="81" y="471"/>
                    <a:pt x="111" y="486"/>
                  </a:cubicBezTo>
                  <a:cubicBezTo>
                    <a:pt x="141" y="501"/>
                    <a:pt x="195" y="525"/>
                    <a:pt x="201" y="540"/>
                  </a:cubicBezTo>
                  <a:cubicBezTo>
                    <a:pt x="207" y="555"/>
                    <a:pt x="173" y="563"/>
                    <a:pt x="147" y="576"/>
                  </a:cubicBezTo>
                  <a:cubicBezTo>
                    <a:pt x="121" y="589"/>
                    <a:pt x="68" y="601"/>
                    <a:pt x="45" y="615"/>
                  </a:cubicBezTo>
                  <a:cubicBezTo>
                    <a:pt x="22" y="629"/>
                    <a:pt x="7" y="647"/>
                    <a:pt x="6" y="663"/>
                  </a:cubicBezTo>
                  <a:cubicBezTo>
                    <a:pt x="5" y="679"/>
                    <a:pt x="8" y="693"/>
                    <a:pt x="39" y="711"/>
                  </a:cubicBezTo>
                  <a:cubicBezTo>
                    <a:pt x="70" y="729"/>
                    <a:pt x="130" y="750"/>
                    <a:pt x="192" y="771"/>
                  </a:cubicBezTo>
                  <a:cubicBezTo>
                    <a:pt x="254" y="792"/>
                    <a:pt x="349" y="816"/>
                    <a:pt x="414" y="837"/>
                  </a:cubicBezTo>
                  <a:cubicBezTo>
                    <a:pt x="479" y="858"/>
                    <a:pt x="551" y="881"/>
                    <a:pt x="585" y="900"/>
                  </a:cubicBezTo>
                  <a:cubicBezTo>
                    <a:pt x="619" y="919"/>
                    <a:pt x="619" y="934"/>
                    <a:pt x="618" y="951"/>
                  </a:cubicBezTo>
                  <a:cubicBezTo>
                    <a:pt x="617" y="968"/>
                    <a:pt x="629" y="983"/>
                    <a:pt x="579" y="1005"/>
                  </a:cubicBezTo>
                  <a:cubicBezTo>
                    <a:pt x="529" y="1027"/>
                    <a:pt x="423" y="1056"/>
                    <a:pt x="318" y="108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Text Box 30"/>
            <p:cNvSpPr txBox="1">
              <a:spLocks noChangeArrowheads="1"/>
            </p:cNvSpPr>
            <p:nvPr/>
          </p:nvSpPr>
          <p:spPr bwMode="auto">
            <a:xfrm>
              <a:off x="817563" y="2078037"/>
              <a:ext cx="386644" cy="572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/>
                <a:t>B</a:t>
              </a:r>
            </a:p>
          </p:txBody>
        </p:sp>
        <p:sp>
          <p:nvSpPr>
            <p:cNvPr id="26" name="Text Box 31"/>
            <p:cNvSpPr txBox="1">
              <a:spLocks noChangeArrowheads="1"/>
            </p:cNvSpPr>
            <p:nvPr/>
          </p:nvSpPr>
          <p:spPr bwMode="auto">
            <a:xfrm>
              <a:off x="817563" y="1304925"/>
              <a:ext cx="402674" cy="572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/>
                <a:t>A</a:t>
              </a:r>
            </a:p>
          </p:txBody>
        </p:sp>
        <p:sp>
          <p:nvSpPr>
            <p:cNvPr id="27" name="Text Box 32"/>
            <p:cNvSpPr txBox="1">
              <a:spLocks noChangeArrowheads="1"/>
            </p:cNvSpPr>
            <p:nvPr/>
          </p:nvSpPr>
          <p:spPr bwMode="auto">
            <a:xfrm>
              <a:off x="820738" y="3417887"/>
              <a:ext cx="375424" cy="572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/>
                <a:t>C</a:t>
              </a:r>
            </a:p>
          </p:txBody>
        </p:sp>
        <p:sp>
          <p:nvSpPr>
            <p:cNvPr id="42" name="Line 24"/>
            <p:cNvSpPr>
              <a:spLocks noChangeShapeType="1"/>
            </p:cNvSpPr>
            <p:nvPr/>
          </p:nvSpPr>
          <p:spPr bwMode="auto">
            <a:xfrm flipH="1">
              <a:off x="4006607" y="1848635"/>
              <a:ext cx="6979" cy="107725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Text Box 25"/>
            <p:cNvSpPr txBox="1">
              <a:spLocks noChangeArrowheads="1"/>
            </p:cNvSpPr>
            <p:nvPr/>
          </p:nvSpPr>
          <p:spPr bwMode="auto">
            <a:xfrm>
              <a:off x="4108450" y="2113150"/>
              <a:ext cx="687388" cy="572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800" dirty="0" err="1" smtClean="0">
                  <a:latin typeface="Symbol" pitchFamily="18" charset="2"/>
                  <a:sym typeface="Symbol" pitchFamily="18" charset="2"/>
                </a:rPr>
                <a:t>l</a:t>
              </a:r>
              <a:r>
                <a:rPr lang="en-US" sz="2800" baseline="-25000" dirty="0" err="1" smtClean="0">
                  <a:sym typeface="Symbol" pitchFamily="18" charset="2"/>
                </a:rPr>
                <a:t>t</a:t>
              </a:r>
              <a:r>
                <a:rPr lang="en-US" sz="1800" baseline="-25000" dirty="0" smtClean="0">
                  <a:sym typeface="Symbol" pitchFamily="18" charset="2"/>
                </a:rPr>
                <a:t> </a:t>
              </a:r>
              <a:endParaRPr lang="en-US" dirty="0">
                <a:sym typeface="Symbol" pitchFamily="18" charset="2"/>
              </a:endParaRPr>
            </a:p>
          </p:txBody>
        </p:sp>
      </p:grpSp>
      <p:sp>
        <p:nvSpPr>
          <p:cNvPr id="44" name="Text Box 27"/>
          <p:cNvSpPr txBox="1">
            <a:spLocks noChangeArrowheads="1"/>
          </p:cNvSpPr>
          <p:nvPr/>
        </p:nvSpPr>
        <p:spPr bwMode="auto">
          <a:xfrm>
            <a:off x="7974394" y="1608266"/>
            <a:ext cx="6628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 anchorCtr="1">
            <a:spAutoFit/>
          </a:bodyPr>
          <a:lstStyle/>
          <a:p>
            <a:pPr algn="ctr"/>
            <a:r>
              <a:rPr lang="en-US" sz="1200" dirty="0"/>
              <a:t>Top of Bed</a:t>
            </a:r>
          </a:p>
          <a:p>
            <a:pPr algn="ctr"/>
            <a:r>
              <a:rPr lang="en-US" sz="1200" dirty="0"/>
              <a:t>Response </a:t>
            </a:r>
          </a:p>
        </p:txBody>
      </p:sp>
      <p:sp>
        <p:nvSpPr>
          <p:cNvPr id="45" name="Text Box 28"/>
          <p:cNvSpPr txBox="1">
            <a:spLocks noChangeArrowheads="1"/>
          </p:cNvSpPr>
          <p:nvPr/>
        </p:nvSpPr>
        <p:spPr bwMode="auto">
          <a:xfrm>
            <a:off x="7938712" y="3642966"/>
            <a:ext cx="7341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 anchorCtr="1">
            <a:spAutoFit/>
          </a:bodyPr>
          <a:lstStyle/>
          <a:p>
            <a:pPr algn="ctr"/>
            <a:r>
              <a:rPr lang="en-US" sz="1200"/>
              <a:t>Base of Bed</a:t>
            </a:r>
          </a:p>
          <a:p>
            <a:pPr algn="ctr"/>
            <a:r>
              <a:rPr lang="en-US" sz="1200"/>
              <a:t>Response </a:t>
            </a:r>
          </a:p>
        </p:txBody>
      </p:sp>
      <p:sp>
        <p:nvSpPr>
          <p:cNvPr id="46" name="Freeform 29"/>
          <p:cNvSpPr>
            <a:spLocks/>
          </p:cNvSpPr>
          <p:nvPr/>
        </p:nvSpPr>
        <p:spPr bwMode="auto">
          <a:xfrm>
            <a:off x="6934200" y="1790700"/>
            <a:ext cx="990600" cy="361050"/>
          </a:xfrm>
          <a:custGeom>
            <a:avLst/>
            <a:gdLst>
              <a:gd name="T0" fmla="*/ 0 w 506"/>
              <a:gd name="T1" fmla="*/ 395287 h 249"/>
              <a:gd name="T2" fmla="*/ 681038 w 506"/>
              <a:gd name="T3" fmla="*/ 258762 h 249"/>
              <a:gd name="T4" fmla="*/ 490538 w 506"/>
              <a:gd name="T5" fmla="*/ 109537 h 249"/>
              <a:gd name="T6" fmla="*/ 803275 w 506"/>
              <a:gd name="T7" fmla="*/ 0 h 249"/>
              <a:gd name="T8" fmla="*/ 0 60000 65536"/>
              <a:gd name="T9" fmla="*/ 0 60000 65536"/>
              <a:gd name="T10" fmla="*/ 0 60000 65536"/>
              <a:gd name="T11" fmla="*/ 0 60000 65536"/>
              <a:gd name="T12" fmla="*/ 0 w 506"/>
              <a:gd name="T13" fmla="*/ 0 h 249"/>
              <a:gd name="T14" fmla="*/ 506 w 506"/>
              <a:gd name="T15" fmla="*/ 249 h 2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6" h="249">
                <a:moveTo>
                  <a:pt x="0" y="249"/>
                </a:moveTo>
                <a:cubicBezTo>
                  <a:pt x="188" y="221"/>
                  <a:pt x="377" y="193"/>
                  <a:pt x="429" y="163"/>
                </a:cubicBezTo>
                <a:cubicBezTo>
                  <a:pt x="481" y="133"/>
                  <a:pt x="296" y="96"/>
                  <a:pt x="309" y="69"/>
                </a:cubicBezTo>
                <a:cubicBezTo>
                  <a:pt x="322" y="42"/>
                  <a:pt x="414" y="21"/>
                  <a:pt x="506" y="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Freeform 30"/>
          <p:cNvSpPr>
            <a:spLocks/>
          </p:cNvSpPr>
          <p:nvPr/>
        </p:nvSpPr>
        <p:spPr bwMode="auto">
          <a:xfrm flipV="1">
            <a:off x="6992305" y="3390900"/>
            <a:ext cx="856295" cy="457200"/>
          </a:xfrm>
          <a:custGeom>
            <a:avLst/>
            <a:gdLst>
              <a:gd name="T0" fmla="*/ 0 w 506"/>
              <a:gd name="T1" fmla="*/ 395288 h 249"/>
              <a:gd name="T2" fmla="*/ 681038 w 506"/>
              <a:gd name="T3" fmla="*/ 258763 h 249"/>
              <a:gd name="T4" fmla="*/ 490538 w 506"/>
              <a:gd name="T5" fmla="*/ 109538 h 249"/>
              <a:gd name="T6" fmla="*/ 803275 w 506"/>
              <a:gd name="T7" fmla="*/ 0 h 249"/>
              <a:gd name="T8" fmla="*/ 0 60000 65536"/>
              <a:gd name="T9" fmla="*/ 0 60000 65536"/>
              <a:gd name="T10" fmla="*/ 0 60000 65536"/>
              <a:gd name="T11" fmla="*/ 0 60000 65536"/>
              <a:gd name="T12" fmla="*/ 0 w 506"/>
              <a:gd name="T13" fmla="*/ 0 h 249"/>
              <a:gd name="T14" fmla="*/ 506 w 506"/>
              <a:gd name="T15" fmla="*/ 249 h 2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6" h="249">
                <a:moveTo>
                  <a:pt x="0" y="249"/>
                </a:moveTo>
                <a:cubicBezTo>
                  <a:pt x="188" y="221"/>
                  <a:pt x="377" y="193"/>
                  <a:pt x="429" y="163"/>
                </a:cubicBezTo>
                <a:cubicBezTo>
                  <a:pt x="481" y="133"/>
                  <a:pt x="296" y="96"/>
                  <a:pt x="309" y="69"/>
                </a:cubicBezTo>
                <a:cubicBezTo>
                  <a:pt x="322" y="42"/>
                  <a:pt x="414" y="21"/>
                  <a:pt x="506" y="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Text Box 31"/>
          <p:cNvSpPr txBox="1">
            <a:spLocks noChangeArrowheads="1"/>
          </p:cNvSpPr>
          <p:nvPr/>
        </p:nvSpPr>
        <p:spPr bwMode="auto">
          <a:xfrm>
            <a:off x="0" y="4914900"/>
            <a:ext cx="4267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 anchorCtr="1">
            <a:spAutoFit/>
          </a:bodyPr>
          <a:lstStyle/>
          <a:p>
            <a:r>
              <a:rPr lang="en-US" sz="2400" dirty="0" smtClean="0"/>
              <a:t>Thickness ~ 0.45* </a:t>
            </a:r>
            <a:r>
              <a:rPr lang="en-US" sz="2400" dirty="0" smtClean="0">
                <a:latin typeface="Symbol" pitchFamily="18" charset="2"/>
                <a:sym typeface="Symbol" pitchFamily="18" charset="2"/>
              </a:rPr>
              <a:t>l</a:t>
            </a:r>
            <a:r>
              <a:rPr lang="en-US" sz="2400" baseline="-25000" dirty="0" smtClean="0">
                <a:sym typeface="Symbol" pitchFamily="18" charset="2"/>
              </a:rPr>
              <a:t>d </a:t>
            </a:r>
            <a:endParaRPr lang="en-US" sz="2400" dirty="0" smtClean="0">
              <a:sym typeface="Symbol" pitchFamily="18" charset="2"/>
            </a:endParaRPr>
          </a:p>
        </p:txBody>
      </p:sp>
      <p:sp>
        <p:nvSpPr>
          <p:cNvPr id="50" name="Text Box 4"/>
          <p:cNvSpPr txBox="1">
            <a:spLocks noChangeArrowheads="1"/>
          </p:cNvSpPr>
          <p:nvPr/>
        </p:nvSpPr>
        <p:spPr bwMode="auto">
          <a:xfrm>
            <a:off x="488998" y="876300"/>
            <a:ext cx="111120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/>
              <a:t>Impedance</a:t>
            </a:r>
          </a:p>
        </p:txBody>
      </p:sp>
      <p:sp>
        <p:nvSpPr>
          <p:cNvPr id="51" name="Text Box 9"/>
          <p:cNvSpPr txBox="1">
            <a:spLocks noChangeArrowheads="1"/>
          </p:cNvSpPr>
          <p:nvPr/>
        </p:nvSpPr>
        <p:spPr bwMode="auto">
          <a:xfrm>
            <a:off x="5913438" y="876300"/>
            <a:ext cx="107856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Composite</a:t>
            </a:r>
          </a:p>
        </p:txBody>
      </p:sp>
      <p:sp>
        <p:nvSpPr>
          <p:cNvPr id="52" name="Text Box 10"/>
          <p:cNvSpPr txBox="1">
            <a:spLocks noChangeArrowheads="1"/>
          </p:cNvSpPr>
          <p:nvPr/>
        </p:nvSpPr>
        <p:spPr bwMode="auto">
          <a:xfrm>
            <a:off x="2895601" y="876300"/>
            <a:ext cx="12192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Wavelet 1</a:t>
            </a:r>
            <a:endParaRPr lang="en-US" sz="1600" dirty="0"/>
          </a:p>
        </p:txBody>
      </p:sp>
      <p:sp>
        <p:nvSpPr>
          <p:cNvPr id="53" name="Text Box 11"/>
          <p:cNvSpPr txBox="1">
            <a:spLocks noChangeArrowheads="1"/>
          </p:cNvSpPr>
          <p:nvPr/>
        </p:nvSpPr>
        <p:spPr bwMode="auto">
          <a:xfrm>
            <a:off x="2034814" y="876300"/>
            <a:ext cx="55598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/>
              <a:t>R. C.</a:t>
            </a:r>
          </a:p>
        </p:txBody>
      </p:sp>
      <p:sp>
        <p:nvSpPr>
          <p:cNvPr id="54" name="Text Box 12"/>
          <p:cNvSpPr txBox="1">
            <a:spLocks noChangeArrowheads="1"/>
          </p:cNvSpPr>
          <p:nvPr/>
        </p:nvSpPr>
        <p:spPr bwMode="auto">
          <a:xfrm>
            <a:off x="4403004" y="876300"/>
            <a:ext cx="101585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 dirty="0" smtClean="0"/>
              <a:t>Wavelet 2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F2A387-2714-4BF1-94C0-87ADEFC08C4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76600" y="23168"/>
            <a:ext cx="5867400" cy="461665"/>
          </a:xfrm>
        </p:spPr>
        <p:txBody>
          <a:bodyPr/>
          <a:lstStyle/>
          <a:p>
            <a:r>
              <a:rPr lang="en-US" dirty="0" smtClean="0">
                <a:latin typeface="+mn-lt"/>
                <a:ea typeface="ＭＳ Ｐゴシック" pitchFamily="34" charset="-128"/>
              </a:rPr>
              <a:t>Maximum Constructive Interference - Tuning</a:t>
            </a:r>
            <a:endParaRPr lang="en-US" dirty="0">
              <a:latin typeface="+mn-lt"/>
            </a:endParaRPr>
          </a:p>
        </p:txBody>
      </p:sp>
      <p:sp>
        <p:nvSpPr>
          <p:cNvPr id="4" name="Footer Placeholder 3"/>
          <p:cNvSpPr txBox="1">
            <a:spLocks/>
          </p:cNvSpPr>
          <p:nvPr/>
        </p:nvSpPr>
        <p:spPr>
          <a:xfrm>
            <a:off x="0" y="5468779"/>
            <a:ext cx="4114800" cy="24622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Schroeder</a:t>
            </a:r>
            <a:r>
              <a:rPr kumimoji="0" lang="en-US" sz="1000" b="0" i="1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(2004) Courtesy of ExxonMobil</a:t>
            </a:r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" name="Text Box 31"/>
          <p:cNvSpPr txBox="1">
            <a:spLocks noChangeArrowheads="1"/>
          </p:cNvSpPr>
          <p:nvPr/>
        </p:nvSpPr>
        <p:spPr bwMode="auto">
          <a:xfrm>
            <a:off x="0" y="4914900"/>
            <a:ext cx="3505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 anchorCtr="1">
            <a:spAutoFit/>
          </a:bodyPr>
          <a:lstStyle/>
          <a:p>
            <a:r>
              <a:rPr lang="en-US" sz="2400" dirty="0" smtClean="0"/>
              <a:t>Thickness ~</a:t>
            </a:r>
            <a:r>
              <a:rPr lang="en-US" sz="2400" dirty="0" smtClean="0">
                <a:latin typeface="Symbol" pitchFamily="18" charset="2"/>
                <a:sym typeface="Symbol" pitchFamily="18" charset="2"/>
              </a:rPr>
              <a:t> l</a:t>
            </a:r>
            <a:r>
              <a:rPr lang="en-US" sz="2400" baseline="-25000" dirty="0" smtClean="0">
                <a:sym typeface="Symbol" pitchFamily="18" charset="2"/>
              </a:rPr>
              <a:t>d </a:t>
            </a:r>
            <a:r>
              <a:rPr lang="en-US" sz="2400" dirty="0" smtClean="0">
                <a:sym typeface="Symbol" pitchFamily="18" charset="2"/>
              </a:rPr>
              <a:t>/4 to</a:t>
            </a:r>
            <a:r>
              <a:rPr lang="en-US" sz="2400" dirty="0" smtClean="0"/>
              <a:t> </a:t>
            </a:r>
            <a:r>
              <a:rPr lang="en-US" sz="2400" dirty="0" smtClean="0">
                <a:latin typeface="Symbol" pitchFamily="18" charset="2"/>
                <a:sym typeface="Symbol" pitchFamily="18" charset="2"/>
              </a:rPr>
              <a:t>l</a:t>
            </a:r>
            <a:r>
              <a:rPr lang="en-US" sz="2400" baseline="-25000" dirty="0" smtClean="0">
                <a:sym typeface="Symbol" pitchFamily="18" charset="2"/>
              </a:rPr>
              <a:t>d </a:t>
            </a:r>
            <a:r>
              <a:rPr lang="en-US" sz="2400" dirty="0" smtClean="0">
                <a:sym typeface="Symbol" pitchFamily="18" charset="2"/>
              </a:rPr>
              <a:t>/6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47713" y="1170432"/>
            <a:ext cx="517525" cy="807858"/>
          </a:xfrm>
          <a:prstGeom prst="rect">
            <a:avLst/>
          </a:prstGeom>
          <a:solidFill>
            <a:srgbClr val="99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47713" y="2403250"/>
            <a:ext cx="517525" cy="2121896"/>
          </a:xfrm>
          <a:prstGeom prst="rect">
            <a:avLst/>
          </a:prstGeom>
          <a:solidFill>
            <a:srgbClr val="99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11"/>
          <p:cNvSpPr>
            <a:spLocks noChangeShapeType="1"/>
          </p:cNvSpPr>
          <p:nvPr/>
        </p:nvSpPr>
        <p:spPr bwMode="auto">
          <a:xfrm>
            <a:off x="2314575" y="1170432"/>
            <a:ext cx="0" cy="338372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324755" y="1986992"/>
            <a:ext cx="21907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13"/>
          <p:cNvSpPr>
            <a:spLocks noChangeShapeType="1"/>
          </p:cNvSpPr>
          <p:nvPr/>
        </p:nvSpPr>
        <p:spPr bwMode="auto">
          <a:xfrm>
            <a:off x="2105025" y="2395997"/>
            <a:ext cx="21907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Freeform 14"/>
          <p:cNvSpPr>
            <a:spLocks/>
          </p:cNvSpPr>
          <p:nvPr/>
        </p:nvSpPr>
        <p:spPr bwMode="auto">
          <a:xfrm>
            <a:off x="4576763" y="2406151"/>
            <a:ext cx="630237" cy="812209"/>
          </a:xfrm>
          <a:custGeom>
            <a:avLst/>
            <a:gdLst>
              <a:gd name="T0" fmla="*/ 311150 w 397"/>
              <a:gd name="T1" fmla="*/ 0 h 560"/>
              <a:gd name="T2" fmla="*/ 184150 w 397"/>
              <a:gd name="T3" fmla="*/ 57150 h 560"/>
              <a:gd name="T4" fmla="*/ 57150 w 397"/>
              <a:gd name="T5" fmla="*/ 127000 h 560"/>
              <a:gd name="T6" fmla="*/ 6350 w 397"/>
              <a:gd name="T7" fmla="*/ 228600 h 560"/>
              <a:gd name="T8" fmla="*/ 19050 w 397"/>
              <a:gd name="T9" fmla="*/ 269875 h 560"/>
              <a:gd name="T10" fmla="*/ 82550 w 397"/>
              <a:gd name="T11" fmla="*/ 327025 h 560"/>
              <a:gd name="T12" fmla="*/ 206375 w 397"/>
              <a:gd name="T13" fmla="*/ 393700 h 560"/>
              <a:gd name="T14" fmla="*/ 336550 w 397"/>
              <a:gd name="T15" fmla="*/ 457200 h 560"/>
              <a:gd name="T16" fmla="*/ 476250 w 397"/>
              <a:gd name="T17" fmla="*/ 517525 h 560"/>
              <a:gd name="T18" fmla="*/ 571500 w 397"/>
              <a:gd name="T19" fmla="*/ 584200 h 560"/>
              <a:gd name="T20" fmla="*/ 612775 w 397"/>
              <a:gd name="T21" fmla="*/ 622300 h 560"/>
              <a:gd name="T22" fmla="*/ 622300 w 397"/>
              <a:gd name="T23" fmla="*/ 679450 h 560"/>
              <a:gd name="T24" fmla="*/ 561975 w 397"/>
              <a:gd name="T25" fmla="*/ 752475 h 560"/>
              <a:gd name="T26" fmla="*/ 466725 w 397"/>
              <a:gd name="T27" fmla="*/ 812800 h 560"/>
              <a:gd name="T28" fmla="*/ 311150 w 397"/>
              <a:gd name="T29" fmla="*/ 889000 h 56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397"/>
              <a:gd name="T46" fmla="*/ 0 h 560"/>
              <a:gd name="T47" fmla="*/ 397 w 397"/>
              <a:gd name="T48" fmla="*/ 560 h 560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397" h="560">
                <a:moveTo>
                  <a:pt x="196" y="0"/>
                </a:moveTo>
                <a:cubicBezTo>
                  <a:pt x="169" y="11"/>
                  <a:pt x="143" y="23"/>
                  <a:pt x="116" y="36"/>
                </a:cubicBezTo>
                <a:cubicBezTo>
                  <a:pt x="89" y="49"/>
                  <a:pt x="55" y="62"/>
                  <a:pt x="36" y="80"/>
                </a:cubicBezTo>
                <a:cubicBezTo>
                  <a:pt x="17" y="98"/>
                  <a:pt x="8" y="129"/>
                  <a:pt x="4" y="144"/>
                </a:cubicBezTo>
                <a:cubicBezTo>
                  <a:pt x="0" y="159"/>
                  <a:pt x="4" y="160"/>
                  <a:pt x="12" y="170"/>
                </a:cubicBezTo>
                <a:cubicBezTo>
                  <a:pt x="20" y="180"/>
                  <a:pt x="32" y="193"/>
                  <a:pt x="52" y="206"/>
                </a:cubicBezTo>
                <a:cubicBezTo>
                  <a:pt x="72" y="219"/>
                  <a:pt x="104" y="234"/>
                  <a:pt x="130" y="248"/>
                </a:cubicBezTo>
                <a:cubicBezTo>
                  <a:pt x="156" y="262"/>
                  <a:pt x="184" y="275"/>
                  <a:pt x="212" y="288"/>
                </a:cubicBezTo>
                <a:cubicBezTo>
                  <a:pt x="240" y="301"/>
                  <a:pt x="275" y="313"/>
                  <a:pt x="300" y="326"/>
                </a:cubicBezTo>
                <a:cubicBezTo>
                  <a:pt x="325" y="339"/>
                  <a:pt x="346" y="357"/>
                  <a:pt x="360" y="368"/>
                </a:cubicBezTo>
                <a:cubicBezTo>
                  <a:pt x="374" y="379"/>
                  <a:pt x="381" y="382"/>
                  <a:pt x="386" y="392"/>
                </a:cubicBezTo>
                <a:cubicBezTo>
                  <a:pt x="391" y="402"/>
                  <a:pt x="397" y="414"/>
                  <a:pt x="392" y="428"/>
                </a:cubicBezTo>
                <a:cubicBezTo>
                  <a:pt x="387" y="442"/>
                  <a:pt x="370" y="460"/>
                  <a:pt x="354" y="474"/>
                </a:cubicBezTo>
                <a:cubicBezTo>
                  <a:pt x="338" y="488"/>
                  <a:pt x="320" y="498"/>
                  <a:pt x="294" y="512"/>
                </a:cubicBezTo>
                <a:cubicBezTo>
                  <a:pt x="268" y="526"/>
                  <a:pt x="232" y="543"/>
                  <a:pt x="196" y="56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Freeform 15"/>
          <p:cNvSpPr>
            <a:spLocks/>
          </p:cNvSpPr>
          <p:nvPr/>
        </p:nvSpPr>
        <p:spPr bwMode="auto">
          <a:xfrm flipV="1">
            <a:off x="3225800" y="1992794"/>
            <a:ext cx="630238" cy="812209"/>
          </a:xfrm>
          <a:custGeom>
            <a:avLst/>
            <a:gdLst>
              <a:gd name="T0" fmla="*/ 311150 w 397"/>
              <a:gd name="T1" fmla="*/ 0 h 560"/>
              <a:gd name="T2" fmla="*/ 184150 w 397"/>
              <a:gd name="T3" fmla="*/ 57150 h 560"/>
              <a:gd name="T4" fmla="*/ 57150 w 397"/>
              <a:gd name="T5" fmla="*/ 127000 h 560"/>
              <a:gd name="T6" fmla="*/ 6350 w 397"/>
              <a:gd name="T7" fmla="*/ 228600 h 560"/>
              <a:gd name="T8" fmla="*/ 19050 w 397"/>
              <a:gd name="T9" fmla="*/ 269875 h 560"/>
              <a:gd name="T10" fmla="*/ 82550 w 397"/>
              <a:gd name="T11" fmla="*/ 327025 h 560"/>
              <a:gd name="T12" fmla="*/ 206375 w 397"/>
              <a:gd name="T13" fmla="*/ 393700 h 560"/>
              <a:gd name="T14" fmla="*/ 336550 w 397"/>
              <a:gd name="T15" fmla="*/ 457200 h 560"/>
              <a:gd name="T16" fmla="*/ 476250 w 397"/>
              <a:gd name="T17" fmla="*/ 517525 h 560"/>
              <a:gd name="T18" fmla="*/ 571500 w 397"/>
              <a:gd name="T19" fmla="*/ 584200 h 560"/>
              <a:gd name="T20" fmla="*/ 612775 w 397"/>
              <a:gd name="T21" fmla="*/ 622300 h 560"/>
              <a:gd name="T22" fmla="*/ 622300 w 397"/>
              <a:gd name="T23" fmla="*/ 679450 h 560"/>
              <a:gd name="T24" fmla="*/ 561975 w 397"/>
              <a:gd name="T25" fmla="*/ 752475 h 560"/>
              <a:gd name="T26" fmla="*/ 466725 w 397"/>
              <a:gd name="T27" fmla="*/ 812800 h 560"/>
              <a:gd name="T28" fmla="*/ 311150 w 397"/>
              <a:gd name="T29" fmla="*/ 889000 h 56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397"/>
              <a:gd name="T46" fmla="*/ 0 h 560"/>
              <a:gd name="T47" fmla="*/ 397 w 397"/>
              <a:gd name="T48" fmla="*/ 560 h 560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397" h="560">
                <a:moveTo>
                  <a:pt x="196" y="0"/>
                </a:moveTo>
                <a:cubicBezTo>
                  <a:pt x="169" y="11"/>
                  <a:pt x="143" y="23"/>
                  <a:pt x="116" y="36"/>
                </a:cubicBezTo>
                <a:cubicBezTo>
                  <a:pt x="89" y="49"/>
                  <a:pt x="55" y="62"/>
                  <a:pt x="36" y="80"/>
                </a:cubicBezTo>
                <a:cubicBezTo>
                  <a:pt x="17" y="98"/>
                  <a:pt x="8" y="129"/>
                  <a:pt x="4" y="144"/>
                </a:cubicBezTo>
                <a:cubicBezTo>
                  <a:pt x="0" y="159"/>
                  <a:pt x="4" y="160"/>
                  <a:pt x="12" y="170"/>
                </a:cubicBezTo>
                <a:cubicBezTo>
                  <a:pt x="20" y="180"/>
                  <a:pt x="32" y="193"/>
                  <a:pt x="52" y="206"/>
                </a:cubicBezTo>
                <a:cubicBezTo>
                  <a:pt x="72" y="219"/>
                  <a:pt x="104" y="234"/>
                  <a:pt x="130" y="248"/>
                </a:cubicBezTo>
                <a:cubicBezTo>
                  <a:pt x="156" y="262"/>
                  <a:pt x="184" y="275"/>
                  <a:pt x="212" y="288"/>
                </a:cubicBezTo>
                <a:cubicBezTo>
                  <a:pt x="240" y="301"/>
                  <a:pt x="275" y="313"/>
                  <a:pt x="300" y="326"/>
                </a:cubicBezTo>
                <a:cubicBezTo>
                  <a:pt x="325" y="339"/>
                  <a:pt x="346" y="357"/>
                  <a:pt x="360" y="368"/>
                </a:cubicBezTo>
                <a:cubicBezTo>
                  <a:pt x="374" y="379"/>
                  <a:pt x="381" y="382"/>
                  <a:pt x="386" y="392"/>
                </a:cubicBezTo>
                <a:cubicBezTo>
                  <a:pt x="391" y="402"/>
                  <a:pt x="397" y="414"/>
                  <a:pt x="392" y="428"/>
                </a:cubicBezTo>
                <a:cubicBezTo>
                  <a:pt x="387" y="442"/>
                  <a:pt x="370" y="460"/>
                  <a:pt x="354" y="474"/>
                </a:cubicBezTo>
                <a:cubicBezTo>
                  <a:pt x="338" y="488"/>
                  <a:pt x="320" y="498"/>
                  <a:pt x="294" y="512"/>
                </a:cubicBezTo>
                <a:cubicBezTo>
                  <a:pt x="268" y="526"/>
                  <a:pt x="232" y="543"/>
                  <a:pt x="196" y="56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6"/>
          <p:cNvSpPr>
            <a:spLocks noChangeShapeType="1"/>
          </p:cNvSpPr>
          <p:nvPr/>
        </p:nvSpPr>
        <p:spPr bwMode="auto">
          <a:xfrm>
            <a:off x="3540125" y="1382187"/>
            <a:ext cx="0" cy="317196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17"/>
          <p:cNvSpPr>
            <a:spLocks noChangeShapeType="1"/>
          </p:cNvSpPr>
          <p:nvPr/>
        </p:nvSpPr>
        <p:spPr bwMode="auto">
          <a:xfrm>
            <a:off x="4910138" y="1344477"/>
            <a:ext cx="0" cy="320967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18"/>
          <p:cNvSpPr>
            <a:spLocks noChangeShapeType="1"/>
          </p:cNvSpPr>
          <p:nvPr/>
        </p:nvSpPr>
        <p:spPr bwMode="auto">
          <a:xfrm>
            <a:off x="6545263" y="1179134"/>
            <a:ext cx="0" cy="338372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Freeform 28"/>
          <p:cNvSpPr>
            <a:spLocks/>
          </p:cNvSpPr>
          <p:nvPr/>
        </p:nvSpPr>
        <p:spPr bwMode="auto">
          <a:xfrm>
            <a:off x="5959475" y="2017466"/>
            <a:ext cx="909638" cy="1179154"/>
          </a:xfrm>
          <a:custGeom>
            <a:avLst/>
            <a:gdLst>
              <a:gd name="T0" fmla="*/ 584200 w 573"/>
              <a:gd name="T1" fmla="*/ 0 h 1119"/>
              <a:gd name="T2" fmla="*/ 717550 w 573"/>
              <a:gd name="T3" fmla="*/ 58823 h 1119"/>
              <a:gd name="T4" fmla="*/ 836613 w 573"/>
              <a:gd name="T5" fmla="*/ 121105 h 1119"/>
              <a:gd name="T6" fmla="*/ 860425 w 573"/>
              <a:gd name="T7" fmla="*/ 138406 h 1119"/>
              <a:gd name="T8" fmla="*/ 889000 w 573"/>
              <a:gd name="T9" fmla="*/ 193769 h 1119"/>
              <a:gd name="T10" fmla="*/ 889000 w 573"/>
              <a:gd name="T11" fmla="*/ 249131 h 1119"/>
              <a:gd name="T12" fmla="*/ 831850 w 573"/>
              <a:gd name="T13" fmla="*/ 290653 h 1119"/>
              <a:gd name="T14" fmla="*/ 703263 w 573"/>
              <a:gd name="T15" fmla="*/ 377157 h 1119"/>
              <a:gd name="T16" fmla="*/ 574675 w 573"/>
              <a:gd name="T17" fmla="*/ 442900 h 1119"/>
              <a:gd name="T18" fmla="*/ 355600 w 573"/>
              <a:gd name="T19" fmla="*/ 487882 h 1119"/>
              <a:gd name="T20" fmla="*/ 165100 w 573"/>
              <a:gd name="T21" fmla="*/ 546705 h 1119"/>
              <a:gd name="T22" fmla="*/ 46038 w 573"/>
              <a:gd name="T23" fmla="*/ 584766 h 1119"/>
              <a:gd name="T24" fmla="*/ 12700 w 573"/>
              <a:gd name="T25" fmla="*/ 674730 h 1119"/>
              <a:gd name="T26" fmla="*/ 127000 w 573"/>
              <a:gd name="T27" fmla="*/ 733553 h 1119"/>
              <a:gd name="T28" fmla="*/ 298450 w 573"/>
              <a:gd name="T29" fmla="*/ 788915 h 1119"/>
              <a:gd name="T30" fmla="*/ 522288 w 573"/>
              <a:gd name="T31" fmla="*/ 844278 h 1119"/>
              <a:gd name="T32" fmla="*/ 679450 w 573"/>
              <a:gd name="T33" fmla="*/ 903101 h 1119"/>
              <a:gd name="T34" fmla="*/ 836613 w 573"/>
              <a:gd name="T35" fmla="*/ 986144 h 1119"/>
              <a:gd name="T36" fmla="*/ 908050 w 573"/>
              <a:gd name="T37" fmla="*/ 1079569 h 1119"/>
              <a:gd name="T38" fmla="*/ 827088 w 573"/>
              <a:gd name="T39" fmla="*/ 1159152 h 1119"/>
              <a:gd name="T40" fmla="*/ 588963 w 573"/>
              <a:gd name="T41" fmla="*/ 1290638 h 111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573"/>
              <a:gd name="T64" fmla="*/ 0 h 1119"/>
              <a:gd name="T65" fmla="*/ 573 w 573"/>
              <a:gd name="T66" fmla="*/ 1119 h 1119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573" h="1119">
                <a:moveTo>
                  <a:pt x="368" y="0"/>
                </a:moveTo>
                <a:cubicBezTo>
                  <a:pt x="397" y="17"/>
                  <a:pt x="426" y="34"/>
                  <a:pt x="452" y="51"/>
                </a:cubicBezTo>
                <a:cubicBezTo>
                  <a:pt x="478" y="68"/>
                  <a:pt x="512" y="94"/>
                  <a:pt x="527" y="105"/>
                </a:cubicBezTo>
                <a:cubicBezTo>
                  <a:pt x="542" y="116"/>
                  <a:pt x="537" y="110"/>
                  <a:pt x="542" y="120"/>
                </a:cubicBezTo>
                <a:cubicBezTo>
                  <a:pt x="547" y="130"/>
                  <a:pt x="557" y="152"/>
                  <a:pt x="560" y="168"/>
                </a:cubicBezTo>
                <a:cubicBezTo>
                  <a:pt x="563" y="184"/>
                  <a:pt x="566" y="202"/>
                  <a:pt x="560" y="216"/>
                </a:cubicBezTo>
                <a:cubicBezTo>
                  <a:pt x="554" y="230"/>
                  <a:pt x="543" y="234"/>
                  <a:pt x="524" y="252"/>
                </a:cubicBezTo>
                <a:cubicBezTo>
                  <a:pt x="505" y="270"/>
                  <a:pt x="470" y="305"/>
                  <a:pt x="443" y="327"/>
                </a:cubicBezTo>
                <a:cubicBezTo>
                  <a:pt x="416" y="349"/>
                  <a:pt x="398" y="368"/>
                  <a:pt x="362" y="384"/>
                </a:cubicBezTo>
                <a:cubicBezTo>
                  <a:pt x="326" y="400"/>
                  <a:pt x="267" y="408"/>
                  <a:pt x="224" y="423"/>
                </a:cubicBezTo>
                <a:cubicBezTo>
                  <a:pt x="181" y="438"/>
                  <a:pt x="136" y="460"/>
                  <a:pt x="104" y="474"/>
                </a:cubicBezTo>
                <a:cubicBezTo>
                  <a:pt x="72" y="488"/>
                  <a:pt x="45" y="489"/>
                  <a:pt x="29" y="507"/>
                </a:cubicBezTo>
                <a:cubicBezTo>
                  <a:pt x="13" y="525"/>
                  <a:pt x="0" y="564"/>
                  <a:pt x="8" y="585"/>
                </a:cubicBezTo>
                <a:cubicBezTo>
                  <a:pt x="16" y="606"/>
                  <a:pt x="50" y="620"/>
                  <a:pt x="80" y="636"/>
                </a:cubicBezTo>
                <a:cubicBezTo>
                  <a:pt x="110" y="652"/>
                  <a:pt x="147" y="668"/>
                  <a:pt x="188" y="684"/>
                </a:cubicBezTo>
                <a:cubicBezTo>
                  <a:pt x="229" y="700"/>
                  <a:pt x="289" y="715"/>
                  <a:pt x="329" y="732"/>
                </a:cubicBezTo>
                <a:cubicBezTo>
                  <a:pt x="369" y="749"/>
                  <a:pt x="395" y="762"/>
                  <a:pt x="428" y="783"/>
                </a:cubicBezTo>
                <a:cubicBezTo>
                  <a:pt x="461" y="804"/>
                  <a:pt x="503" y="830"/>
                  <a:pt x="527" y="855"/>
                </a:cubicBezTo>
                <a:cubicBezTo>
                  <a:pt x="551" y="880"/>
                  <a:pt x="573" y="911"/>
                  <a:pt x="572" y="936"/>
                </a:cubicBezTo>
                <a:cubicBezTo>
                  <a:pt x="571" y="961"/>
                  <a:pt x="554" y="975"/>
                  <a:pt x="521" y="1005"/>
                </a:cubicBezTo>
                <a:cubicBezTo>
                  <a:pt x="488" y="1035"/>
                  <a:pt x="429" y="1077"/>
                  <a:pt x="371" y="1119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29"/>
          <p:cNvSpPr>
            <a:spLocks noChangeArrowheads="1"/>
          </p:cNvSpPr>
          <p:nvPr/>
        </p:nvSpPr>
        <p:spPr bwMode="auto">
          <a:xfrm>
            <a:off x="747713" y="1985542"/>
            <a:ext cx="938212" cy="420608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Text Box 30"/>
          <p:cNvSpPr txBox="1">
            <a:spLocks noChangeArrowheads="1"/>
          </p:cNvSpPr>
          <p:nvPr/>
        </p:nvSpPr>
        <p:spPr bwMode="auto">
          <a:xfrm>
            <a:off x="817563" y="1943481"/>
            <a:ext cx="3866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B</a:t>
            </a:r>
          </a:p>
        </p:txBody>
      </p:sp>
      <p:sp>
        <p:nvSpPr>
          <p:cNvPr id="19" name="Text Box 31"/>
          <p:cNvSpPr txBox="1">
            <a:spLocks noChangeArrowheads="1"/>
          </p:cNvSpPr>
          <p:nvPr/>
        </p:nvSpPr>
        <p:spPr bwMode="auto">
          <a:xfrm>
            <a:off x="817563" y="1422797"/>
            <a:ext cx="40267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A</a:t>
            </a:r>
          </a:p>
        </p:txBody>
      </p:sp>
      <p:sp>
        <p:nvSpPr>
          <p:cNvPr id="20" name="Text Box 32"/>
          <p:cNvSpPr txBox="1">
            <a:spLocks noChangeArrowheads="1"/>
          </p:cNvSpPr>
          <p:nvPr/>
        </p:nvSpPr>
        <p:spPr bwMode="auto">
          <a:xfrm>
            <a:off x="820738" y="3079124"/>
            <a:ext cx="3754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C</a:t>
            </a: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488998" y="876300"/>
            <a:ext cx="111120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/>
              <a:t>Impedance</a:t>
            </a:r>
          </a:p>
        </p:txBody>
      </p:sp>
      <p:sp>
        <p:nvSpPr>
          <p:cNvPr id="23" name="Text Box 9"/>
          <p:cNvSpPr txBox="1">
            <a:spLocks noChangeArrowheads="1"/>
          </p:cNvSpPr>
          <p:nvPr/>
        </p:nvSpPr>
        <p:spPr bwMode="auto">
          <a:xfrm>
            <a:off x="5913438" y="876300"/>
            <a:ext cx="107856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Composite</a:t>
            </a:r>
          </a:p>
        </p:txBody>
      </p:sp>
      <p:sp>
        <p:nvSpPr>
          <p:cNvPr id="24" name="Text Box 10"/>
          <p:cNvSpPr txBox="1">
            <a:spLocks noChangeArrowheads="1"/>
          </p:cNvSpPr>
          <p:nvPr/>
        </p:nvSpPr>
        <p:spPr bwMode="auto">
          <a:xfrm>
            <a:off x="2895601" y="876300"/>
            <a:ext cx="12192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Wavelet 1</a:t>
            </a:r>
            <a:endParaRPr lang="en-US" sz="1600" dirty="0"/>
          </a:p>
        </p:txBody>
      </p:sp>
      <p:sp>
        <p:nvSpPr>
          <p:cNvPr id="25" name="Text Box 11"/>
          <p:cNvSpPr txBox="1">
            <a:spLocks noChangeArrowheads="1"/>
          </p:cNvSpPr>
          <p:nvPr/>
        </p:nvSpPr>
        <p:spPr bwMode="auto">
          <a:xfrm>
            <a:off x="2034814" y="876300"/>
            <a:ext cx="55598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/>
              <a:t>R. C.</a:t>
            </a:r>
          </a:p>
        </p:txBody>
      </p:sp>
      <p:sp>
        <p:nvSpPr>
          <p:cNvPr id="26" name="Text Box 12"/>
          <p:cNvSpPr txBox="1">
            <a:spLocks noChangeArrowheads="1"/>
          </p:cNvSpPr>
          <p:nvPr/>
        </p:nvSpPr>
        <p:spPr bwMode="auto">
          <a:xfrm>
            <a:off x="4403004" y="876300"/>
            <a:ext cx="101585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 dirty="0" smtClean="0"/>
              <a:t>Wavelet 2</a:t>
            </a:r>
            <a:endParaRPr lang="en-US" sz="16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3810001" y="2552700"/>
            <a:ext cx="4038599" cy="3116997"/>
            <a:chOff x="3810001" y="2552700"/>
            <a:chExt cx="4038599" cy="3116997"/>
          </a:xfrm>
        </p:grpSpPr>
        <p:sp>
          <p:nvSpPr>
            <p:cNvPr id="28" name="Text Box 28"/>
            <p:cNvSpPr txBox="1">
              <a:spLocks noChangeArrowheads="1"/>
            </p:cNvSpPr>
            <p:nvPr/>
          </p:nvSpPr>
          <p:spPr bwMode="auto">
            <a:xfrm>
              <a:off x="3810001" y="4838700"/>
              <a:ext cx="4038599" cy="830997"/>
            </a:xfrm>
            <a:prstGeom prst="rect">
              <a:avLst/>
            </a:prstGeom>
            <a:solidFill>
              <a:schemeClr val="bg1"/>
            </a:solidFill>
            <a:ln w="38100" cmpd="dbl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/>
                <a:t>2nd half-cycle from Wavelet 1 and 1st half-cycle from Wavelet 2 are completely in phase</a:t>
              </a:r>
            </a:p>
            <a:p>
              <a:pPr algn="ctr"/>
              <a:r>
                <a:rPr lang="en-US" sz="1600" dirty="0" smtClean="0"/>
                <a:t>resulting in 2x amplitude</a:t>
              </a:r>
              <a:endParaRPr lang="en-US" sz="1600" dirty="0"/>
            </a:p>
          </p:txBody>
        </p:sp>
        <p:cxnSp>
          <p:nvCxnSpPr>
            <p:cNvPr id="29" name="Curved Connector 29"/>
            <p:cNvCxnSpPr>
              <a:stCxn id="28" idx="0"/>
              <a:endCxn id="30" idx="2"/>
            </p:cNvCxnSpPr>
            <p:nvPr/>
          </p:nvCxnSpPr>
          <p:spPr>
            <a:xfrm rot="5400000" flipH="1" flipV="1">
              <a:off x="4819650" y="3714751"/>
              <a:ext cx="2133600" cy="114299"/>
            </a:xfrm>
            <a:prstGeom prst="curvedConnector2">
              <a:avLst/>
            </a:prstGeom>
            <a:ln w="31750">
              <a:solidFill>
                <a:srgbClr val="0000FF"/>
              </a:solidFill>
              <a:tailEnd type="triangle" w="lg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5943600" y="2552700"/>
              <a:ext cx="304800" cy="3048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Line 24"/>
          <p:cNvSpPr>
            <a:spLocks noChangeShapeType="1"/>
          </p:cNvSpPr>
          <p:nvPr/>
        </p:nvSpPr>
        <p:spPr bwMode="auto">
          <a:xfrm flipH="1">
            <a:off x="3962400" y="1919542"/>
            <a:ext cx="6979" cy="98420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Text Box 25"/>
          <p:cNvSpPr txBox="1">
            <a:spLocks noChangeArrowheads="1"/>
          </p:cNvSpPr>
          <p:nvPr/>
        </p:nvSpPr>
        <p:spPr bwMode="auto">
          <a:xfrm>
            <a:off x="4064243" y="2161209"/>
            <a:ext cx="68738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dirty="0" err="1" smtClean="0">
                <a:latin typeface="Symbol" pitchFamily="18" charset="2"/>
                <a:sym typeface="Symbol" pitchFamily="18" charset="2"/>
              </a:rPr>
              <a:t>l</a:t>
            </a:r>
            <a:r>
              <a:rPr lang="en-US" sz="2800" baseline="-25000" dirty="0" err="1" smtClean="0">
                <a:sym typeface="Symbol" pitchFamily="18" charset="2"/>
              </a:rPr>
              <a:t>t</a:t>
            </a:r>
            <a:r>
              <a:rPr lang="en-US" sz="1800" baseline="-25000" dirty="0" smtClean="0">
                <a:sym typeface="Symbol" pitchFamily="18" charset="2"/>
              </a:rPr>
              <a:t> </a:t>
            </a:r>
            <a:endParaRPr lang="en-US" dirty="0">
              <a:sym typeface="Symbol" pitchFamily="18" charset="2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3276600" y="2602535"/>
            <a:ext cx="2670490" cy="9017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Box 23"/>
          <p:cNvSpPr txBox="1">
            <a:spLocks noChangeArrowheads="1"/>
          </p:cNvSpPr>
          <p:nvPr/>
        </p:nvSpPr>
        <p:spPr bwMode="auto">
          <a:xfrm>
            <a:off x="6934200" y="2324100"/>
            <a:ext cx="109741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/>
              <a:t>Maximum</a:t>
            </a:r>
            <a:endParaRPr lang="en-US" sz="1400" b="1" dirty="0"/>
          </a:p>
          <a:p>
            <a:pPr algn="ctr"/>
            <a:r>
              <a:rPr lang="en-US" sz="1400" b="1" dirty="0"/>
              <a:t>Interference</a:t>
            </a:r>
          </a:p>
        </p:txBody>
      </p:sp>
      <p:sp>
        <p:nvSpPr>
          <p:cNvPr id="43" name="Text Box 27"/>
          <p:cNvSpPr txBox="1">
            <a:spLocks noChangeArrowheads="1"/>
          </p:cNvSpPr>
          <p:nvPr/>
        </p:nvSpPr>
        <p:spPr bwMode="auto">
          <a:xfrm>
            <a:off x="7974394" y="1608266"/>
            <a:ext cx="6628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 anchorCtr="1">
            <a:spAutoFit/>
          </a:bodyPr>
          <a:lstStyle/>
          <a:p>
            <a:pPr algn="ctr"/>
            <a:r>
              <a:rPr lang="en-US" sz="1200" dirty="0"/>
              <a:t>Top of Bed</a:t>
            </a:r>
          </a:p>
          <a:p>
            <a:pPr algn="ctr"/>
            <a:r>
              <a:rPr lang="en-US" sz="1200" dirty="0"/>
              <a:t>Response </a:t>
            </a:r>
          </a:p>
        </p:txBody>
      </p:sp>
      <p:sp>
        <p:nvSpPr>
          <p:cNvPr id="44" name="Text Box 28"/>
          <p:cNvSpPr txBox="1">
            <a:spLocks noChangeArrowheads="1"/>
          </p:cNvSpPr>
          <p:nvPr/>
        </p:nvSpPr>
        <p:spPr bwMode="auto">
          <a:xfrm>
            <a:off x="7938712" y="3261966"/>
            <a:ext cx="7341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 anchorCtr="1">
            <a:spAutoFit/>
          </a:bodyPr>
          <a:lstStyle/>
          <a:p>
            <a:pPr algn="ctr"/>
            <a:r>
              <a:rPr lang="en-US" sz="1200"/>
              <a:t>Base of Bed</a:t>
            </a:r>
          </a:p>
          <a:p>
            <a:pPr algn="ctr"/>
            <a:r>
              <a:rPr lang="en-US" sz="1200"/>
              <a:t>Response </a:t>
            </a:r>
          </a:p>
        </p:txBody>
      </p:sp>
      <p:sp>
        <p:nvSpPr>
          <p:cNvPr id="45" name="Freeform 29"/>
          <p:cNvSpPr>
            <a:spLocks/>
          </p:cNvSpPr>
          <p:nvPr/>
        </p:nvSpPr>
        <p:spPr bwMode="auto">
          <a:xfrm>
            <a:off x="6934200" y="1790700"/>
            <a:ext cx="990600" cy="361050"/>
          </a:xfrm>
          <a:custGeom>
            <a:avLst/>
            <a:gdLst>
              <a:gd name="T0" fmla="*/ 0 w 506"/>
              <a:gd name="T1" fmla="*/ 395287 h 249"/>
              <a:gd name="T2" fmla="*/ 681038 w 506"/>
              <a:gd name="T3" fmla="*/ 258762 h 249"/>
              <a:gd name="T4" fmla="*/ 490538 w 506"/>
              <a:gd name="T5" fmla="*/ 109537 h 249"/>
              <a:gd name="T6" fmla="*/ 803275 w 506"/>
              <a:gd name="T7" fmla="*/ 0 h 249"/>
              <a:gd name="T8" fmla="*/ 0 60000 65536"/>
              <a:gd name="T9" fmla="*/ 0 60000 65536"/>
              <a:gd name="T10" fmla="*/ 0 60000 65536"/>
              <a:gd name="T11" fmla="*/ 0 60000 65536"/>
              <a:gd name="T12" fmla="*/ 0 w 506"/>
              <a:gd name="T13" fmla="*/ 0 h 249"/>
              <a:gd name="T14" fmla="*/ 506 w 506"/>
              <a:gd name="T15" fmla="*/ 249 h 2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6" h="249">
                <a:moveTo>
                  <a:pt x="0" y="249"/>
                </a:moveTo>
                <a:cubicBezTo>
                  <a:pt x="188" y="221"/>
                  <a:pt x="377" y="193"/>
                  <a:pt x="429" y="163"/>
                </a:cubicBezTo>
                <a:cubicBezTo>
                  <a:pt x="481" y="133"/>
                  <a:pt x="296" y="96"/>
                  <a:pt x="309" y="69"/>
                </a:cubicBezTo>
                <a:cubicBezTo>
                  <a:pt x="322" y="42"/>
                  <a:pt x="414" y="21"/>
                  <a:pt x="506" y="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Freeform 30"/>
          <p:cNvSpPr>
            <a:spLocks/>
          </p:cNvSpPr>
          <p:nvPr/>
        </p:nvSpPr>
        <p:spPr bwMode="auto">
          <a:xfrm flipV="1">
            <a:off x="6992305" y="3009900"/>
            <a:ext cx="856295" cy="457200"/>
          </a:xfrm>
          <a:custGeom>
            <a:avLst/>
            <a:gdLst>
              <a:gd name="T0" fmla="*/ 0 w 506"/>
              <a:gd name="T1" fmla="*/ 395288 h 249"/>
              <a:gd name="T2" fmla="*/ 681038 w 506"/>
              <a:gd name="T3" fmla="*/ 258763 h 249"/>
              <a:gd name="T4" fmla="*/ 490538 w 506"/>
              <a:gd name="T5" fmla="*/ 109538 h 249"/>
              <a:gd name="T6" fmla="*/ 803275 w 506"/>
              <a:gd name="T7" fmla="*/ 0 h 249"/>
              <a:gd name="T8" fmla="*/ 0 60000 65536"/>
              <a:gd name="T9" fmla="*/ 0 60000 65536"/>
              <a:gd name="T10" fmla="*/ 0 60000 65536"/>
              <a:gd name="T11" fmla="*/ 0 60000 65536"/>
              <a:gd name="T12" fmla="*/ 0 w 506"/>
              <a:gd name="T13" fmla="*/ 0 h 249"/>
              <a:gd name="T14" fmla="*/ 506 w 506"/>
              <a:gd name="T15" fmla="*/ 249 h 2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6" h="249">
                <a:moveTo>
                  <a:pt x="0" y="249"/>
                </a:moveTo>
                <a:cubicBezTo>
                  <a:pt x="188" y="221"/>
                  <a:pt x="377" y="193"/>
                  <a:pt x="429" y="163"/>
                </a:cubicBezTo>
                <a:cubicBezTo>
                  <a:pt x="481" y="133"/>
                  <a:pt x="296" y="96"/>
                  <a:pt x="309" y="69"/>
                </a:cubicBezTo>
                <a:cubicBezTo>
                  <a:pt x="322" y="42"/>
                  <a:pt x="414" y="21"/>
                  <a:pt x="506" y="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F2A387-2714-4BF1-94C0-87ADEFC08C4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  <a:ea typeface="ＭＳ Ｐゴシック" pitchFamily="34" charset="-128"/>
              </a:rPr>
              <a:t>Destructive Interference – Below Tuning</a:t>
            </a:r>
            <a:endParaRPr lang="en-US" dirty="0">
              <a:latin typeface="+mn-lt"/>
            </a:endParaRPr>
          </a:p>
        </p:txBody>
      </p:sp>
      <p:sp>
        <p:nvSpPr>
          <p:cNvPr id="4" name="Footer Placeholder 3"/>
          <p:cNvSpPr txBox="1">
            <a:spLocks/>
          </p:cNvSpPr>
          <p:nvPr/>
        </p:nvSpPr>
        <p:spPr>
          <a:xfrm>
            <a:off x="0" y="5468779"/>
            <a:ext cx="4114800" cy="24622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Schroeder</a:t>
            </a:r>
            <a:r>
              <a:rPr kumimoji="0" lang="en-US" sz="1000" b="0" i="1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(2004) Courtesy of ExxonMobil</a:t>
            </a:r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" name="Text Box 31"/>
          <p:cNvSpPr txBox="1">
            <a:spLocks noChangeArrowheads="1"/>
          </p:cNvSpPr>
          <p:nvPr/>
        </p:nvSpPr>
        <p:spPr bwMode="auto">
          <a:xfrm>
            <a:off x="0" y="4914900"/>
            <a:ext cx="4267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 anchorCtr="1">
            <a:spAutoFit/>
          </a:bodyPr>
          <a:lstStyle/>
          <a:p>
            <a:r>
              <a:rPr lang="en-US" sz="2400" dirty="0" smtClean="0"/>
              <a:t>Thickness = </a:t>
            </a:r>
            <a:r>
              <a:rPr lang="en-US" sz="2400" dirty="0" smtClean="0">
                <a:latin typeface="Symbol" pitchFamily="18" charset="2"/>
                <a:sym typeface="Symbol" pitchFamily="18" charset="2"/>
              </a:rPr>
              <a:t>l</a:t>
            </a:r>
            <a:r>
              <a:rPr lang="en-US" sz="2400" baseline="-25000" dirty="0" smtClean="0">
                <a:sym typeface="Symbol" pitchFamily="18" charset="2"/>
              </a:rPr>
              <a:t>d </a:t>
            </a:r>
            <a:r>
              <a:rPr lang="en-US" sz="2400" dirty="0" smtClean="0">
                <a:sym typeface="Symbol" pitchFamily="18" charset="2"/>
              </a:rPr>
              <a:t>/16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47713" y="1170432"/>
            <a:ext cx="517525" cy="807858"/>
          </a:xfrm>
          <a:prstGeom prst="rect">
            <a:avLst/>
          </a:prstGeom>
          <a:solidFill>
            <a:srgbClr val="99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47713" y="2095500"/>
            <a:ext cx="517525" cy="2441448"/>
          </a:xfrm>
          <a:prstGeom prst="rect">
            <a:avLst/>
          </a:prstGeom>
          <a:solidFill>
            <a:srgbClr val="99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11"/>
          <p:cNvSpPr>
            <a:spLocks noChangeShapeType="1"/>
          </p:cNvSpPr>
          <p:nvPr/>
        </p:nvSpPr>
        <p:spPr bwMode="auto">
          <a:xfrm>
            <a:off x="2314575" y="1170432"/>
            <a:ext cx="0" cy="338372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324755" y="1986992"/>
            <a:ext cx="21907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13"/>
          <p:cNvSpPr>
            <a:spLocks noChangeShapeType="1"/>
          </p:cNvSpPr>
          <p:nvPr/>
        </p:nvSpPr>
        <p:spPr bwMode="auto">
          <a:xfrm>
            <a:off x="2105025" y="2095500"/>
            <a:ext cx="21907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Freeform 14"/>
          <p:cNvSpPr>
            <a:spLocks/>
          </p:cNvSpPr>
          <p:nvPr/>
        </p:nvSpPr>
        <p:spPr bwMode="auto">
          <a:xfrm>
            <a:off x="4576763" y="2101900"/>
            <a:ext cx="630237" cy="812209"/>
          </a:xfrm>
          <a:custGeom>
            <a:avLst/>
            <a:gdLst>
              <a:gd name="T0" fmla="*/ 311150 w 397"/>
              <a:gd name="T1" fmla="*/ 0 h 560"/>
              <a:gd name="T2" fmla="*/ 184150 w 397"/>
              <a:gd name="T3" fmla="*/ 57150 h 560"/>
              <a:gd name="T4" fmla="*/ 57150 w 397"/>
              <a:gd name="T5" fmla="*/ 127000 h 560"/>
              <a:gd name="T6" fmla="*/ 6350 w 397"/>
              <a:gd name="T7" fmla="*/ 228600 h 560"/>
              <a:gd name="T8" fmla="*/ 19050 w 397"/>
              <a:gd name="T9" fmla="*/ 269875 h 560"/>
              <a:gd name="T10" fmla="*/ 82550 w 397"/>
              <a:gd name="T11" fmla="*/ 327025 h 560"/>
              <a:gd name="T12" fmla="*/ 206375 w 397"/>
              <a:gd name="T13" fmla="*/ 393700 h 560"/>
              <a:gd name="T14" fmla="*/ 336550 w 397"/>
              <a:gd name="T15" fmla="*/ 457200 h 560"/>
              <a:gd name="T16" fmla="*/ 476250 w 397"/>
              <a:gd name="T17" fmla="*/ 517525 h 560"/>
              <a:gd name="T18" fmla="*/ 571500 w 397"/>
              <a:gd name="T19" fmla="*/ 584200 h 560"/>
              <a:gd name="T20" fmla="*/ 612775 w 397"/>
              <a:gd name="T21" fmla="*/ 622300 h 560"/>
              <a:gd name="T22" fmla="*/ 622300 w 397"/>
              <a:gd name="T23" fmla="*/ 679450 h 560"/>
              <a:gd name="T24" fmla="*/ 561975 w 397"/>
              <a:gd name="T25" fmla="*/ 752475 h 560"/>
              <a:gd name="T26" fmla="*/ 466725 w 397"/>
              <a:gd name="T27" fmla="*/ 812800 h 560"/>
              <a:gd name="T28" fmla="*/ 311150 w 397"/>
              <a:gd name="T29" fmla="*/ 889000 h 56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397"/>
              <a:gd name="T46" fmla="*/ 0 h 560"/>
              <a:gd name="T47" fmla="*/ 397 w 397"/>
              <a:gd name="T48" fmla="*/ 560 h 560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397" h="560">
                <a:moveTo>
                  <a:pt x="196" y="0"/>
                </a:moveTo>
                <a:cubicBezTo>
                  <a:pt x="169" y="11"/>
                  <a:pt x="143" y="23"/>
                  <a:pt x="116" y="36"/>
                </a:cubicBezTo>
                <a:cubicBezTo>
                  <a:pt x="89" y="49"/>
                  <a:pt x="55" y="62"/>
                  <a:pt x="36" y="80"/>
                </a:cubicBezTo>
                <a:cubicBezTo>
                  <a:pt x="17" y="98"/>
                  <a:pt x="8" y="129"/>
                  <a:pt x="4" y="144"/>
                </a:cubicBezTo>
                <a:cubicBezTo>
                  <a:pt x="0" y="159"/>
                  <a:pt x="4" y="160"/>
                  <a:pt x="12" y="170"/>
                </a:cubicBezTo>
                <a:cubicBezTo>
                  <a:pt x="20" y="180"/>
                  <a:pt x="32" y="193"/>
                  <a:pt x="52" y="206"/>
                </a:cubicBezTo>
                <a:cubicBezTo>
                  <a:pt x="72" y="219"/>
                  <a:pt x="104" y="234"/>
                  <a:pt x="130" y="248"/>
                </a:cubicBezTo>
                <a:cubicBezTo>
                  <a:pt x="156" y="262"/>
                  <a:pt x="184" y="275"/>
                  <a:pt x="212" y="288"/>
                </a:cubicBezTo>
                <a:cubicBezTo>
                  <a:pt x="240" y="301"/>
                  <a:pt x="275" y="313"/>
                  <a:pt x="300" y="326"/>
                </a:cubicBezTo>
                <a:cubicBezTo>
                  <a:pt x="325" y="339"/>
                  <a:pt x="346" y="357"/>
                  <a:pt x="360" y="368"/>
                </a:cubicBezTo>
                <a:cubicBezTo>
                  <a:pt x="374" y="379"/>
                  <a:pt x="381" y="382"/>
                  <a:pt x="386" y="392"/>
                </a:cubicBezTo>
                <a:cubicBezTo>
                  <a:pt x="391" y="402"/>
                  <a:pt x="397" y="414"/>
                  <a:pt x="392" y="428"/>
                </a:cubicBezTo>
                <a:cubicBezTo>
                  <a:pt x="387" y="442"/>
                  <a:pt x="370" y="460"/>
                  <a:pt x="354" y="474"/>
                </a:cubicBezTo>
                <a:cubicBezTo>
                  <a:pt x="338" y="488"/>
                  <a:pt x="320" y="498"/>
                  <a:pt x="294" y="512"/>
                </a:cubicBezTo>
                <a:cubicBezTo>
                  <a:pt x="268" y="526"/>
                  <a:pt x="232" y="543"/>
                  <a:pt x="196" y="56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Freeform 15"/>
          <p:cNvSpPr>
            <a:spLocks/>
          </p:cNvSpPr>
          <p:nvPr/>
        </p:nvSpPr>
        <p:spPr bwMode="auto">
          <a:xfrm flipV="1">
            <a:off x="3225800" y="1992794"/>
            <a:ext cx="630238" cy="812209"/>
          </a:xfrm>
          <a:custGeom>
            <a:avLst/>
            <a:gdLst>
              <a:gd name="T0" fmla="*/ 311150 w 397"/>
              <a:gd name="T1" fmla="*/ 0 h 560"/>
              <a:gd name="T2" fmla="*/ 184150 w 397"/>
              <a:gd name="T3" fmla="*/ 57150 h 560"/>
              <a:gd name="T4" fmla="*/ 57150 w 397"/>
              <a:gd name="T5" fmla="*/ 127000 h 560"/>
              <a:gd name="T6" fmla="*/ 6350 w 397"/>
              <a:gd name="T7" fmla="*/ 228600 h 560"/>
              <a:gd name="T8" fmla="*/ 19050 w 397"/>
              <a:gd name="T9" fmla="*/ 269875 h 560"/>
              <a:gd name="T10" fmla="*/ 82550 w 397"/>
              <a:gd name="T11" fmla="*/ 327025 h 560"/>
              <a:gd name="T12" fmla="*/ 206375 w 397"/>
              <a:gd name="T13" fmla="*/ 393700 h 560"/>
              <a:gd name="T14" fmla="*/ 336550 w 397"/>
              <a:gd name="T15" fmla="*/ 457200 h 560"/>
              <a:gd name="T16" fmla="*/ 476250 w 397"/>
              <a:gd name="T17" fmla="*/ 517525 h 560"/>
              <a:gd name="T18" fmla="*/ 571500 w 397"/>
              <a:gd name="T19" fmla="*/ 584200 h 560"/>
              <a:gd name="T20" fmla="*/ 612775 w 397"/>
              <a:gd name="T21" fmla="*/ 622300 h 560"/>
              <a:gd name="T22" fmla="*/ 622300 w 397"/>
              <a:gd name="T23" fmla="*/ 679450 h 560"/>
              <a:gd name="T24" fmla="*/ 561975 w 397"/>
              <a:gd name="T25" fmla="*/ 752475 h 560"/>
              <a:gd name="T26" fmla="*/ 466725 w 397"/>
              <a:gd name="T27" fmla="*/ 812800 h 560"/>
              <a:gd name="T28" fmla="*/ 311150 w 397"/>
              <a:gd name="T29" fmla="*/ 889000 h 56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397"/>
              <a:gd name="T46" fmla="*/ 0 h 560"/>
              <a:gd name="T47" fmla="*/ 397 w 397"/>
              <a:gd name="T48" fmla="*/ 560 h 560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397" h="560">
                <a:moveTo>
                  <a:pt x="196" y="0"/>
                </a:moveTo>
                <a:cubicBezTo>
                  <a:pt x="169" y="11"/>
                  <a:pt x="143" y="23"/>
                  <a:pt x="116" y="36"/>
                </a:cubicBezTo>
                <a:cubicBezTo>
                  <a:pt x="89" y="49"/>
                  <a:pt x="55" y="62"/>
                  <a:pt x="36" y="80"/>
                </a:cubicBezTo>
                <a:cubicBezTo>
                  <a:pt x="17" y="98"/>
                  <a:pt x="8" y="129"/>
                  <a:pt x="4" y="144"/>
                </a:cubicBezTo>
                <a:cubicBezTo>
                  <a:pt x="0" y="159"/>
                  <a:pt x="4" y="160"/>
                  <a:pt x="12" y="170"/>
                </a:cubicBezTo>
                <a:cubicBezTo>
                  <a:pt x="20" y="180"/>
                  <a:pt x="32" y="193"/>
                  <a:pt x="52" y="206"/>
                </a:cubicBezTo>
                <a:cubicBezTo>
                  <a:pt x="72" y="219"/>
                  <a:pt x="104" y="234"/>
                  <a:pt x="130" y="248"/>
                </a:cubicBezTo>
                <a:cubicBezTo>
                  <a:pt x="156" y="262"/>
                  <a:pt x="184" y="275"/>
                  <a:pt x="212" y="288"/>
                </a:cubicBezTo>
                <a:cubicBezTo>
                  <a:pt x="240" y="301"/>
                  <a:pt x="275" y="313"/>
                  <a:pt x="300" y="326"/>
                </a:cubicBezTo>
                <a:cubicBezTo>
                  <a:pt x="325" y="339"/>
                  <a:pt x="346" y="357"/>
                  <a:pt x="360" y="368"/>
                </a:cubicBezTo>
                <a:cubicBezTo>
                  <a:pt x="374" y="379"/>
                  <a:pt x="381" y="382"/>
                  <a:pt x="386" y="392"/>
                </a:cubicBezTo>
                <a:cubicBezTo>
                  <a:pt x="391" y="402"/>
                  <a:pt x="397" y="414"/>
                  <a:pt x="392" y="428"/>
                </a:cubicBezTo>
                <a:cubicBezTo>
                  <a:pt x="387" y="442"/>
                  <a:pt x="370" y="460"/>
                  <a:pt x="354" y="474"/>
                </a:cubicBezTo>
                <a:cubicBezTo>
                  <a:pt x="338" y="488"/>
                  <a:pt x="320" y="498"/>
                  <a:pt x="294" y="512"/>
                </a:cubicBezTo>
                <a:cubicBezTo>
                  <a:pt x="268" y="526"/>
                  <a:pt x="232" y="543"/>
                  <a:pt x="196" y="56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6"/>
          <p:cNvSpPr>
            <a:spLocks noChangeShapeType="1"/>
          </p:cNvSpPr>
          <p:nvPr/>
        </p:nvSpPr>
        <p:spPr bwMode="auto">
          <a:xfrm>
            <a:off x="3540125" y="1382187"/>
            <a:ext cx="0" cy="317196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17"/>
          <p:cNvSpPr>
            <a:spLocks noChangeShapeType="1"/>
          </p:cNvSpPr>
          <p:nvPr/>
        </p:nvSpPr>
        <p:spPr bwMode="auto">
          <a:xfrm>
            <a:off x="4910138" y="1344477"/>
            <a:ext cx="0" cy="320967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18"/>
          <p:cNvSpPr>
            <a:spLocks noChangeShapeType="1"/>
          </p:cNvSpPr>
          <p:nvPr/>
        </p:nvSpPr>
        <p:spPr bwMode="auto">
          <a:xfrm>
            <a:off x="6545263" y="1179134"/>
            <a:ext cx="0" cy="338372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Freeform 28"/>
          <p:cNvSpPr>
            <a:spLocks/>
          </p:cNvSpPr>
          <p:nvPr/>
        </p:nvSpPr>
        <p:spPr bwMode="auto">
          <a:xfrm>
            <a:off x="6400800" y="2017466"/>
            <a:ext cx="228600" cy="1179154"/>
          </a:xfrm>
          <a:custGeom>
            <a:avLst/>
            <a:gdLst>
              <a:gd name="T0" fmla="*/ 584200 w 573"/>
              <a:gd name="T1" fmla="*/ 0 h 1119"/>
              <a:gd name="T2" fmla="*/ 717550 w 573"/>
              <a:gd name="T3" fmla="*/ 58823 h 1119"/>
              <a:gd name="T4" fmla="*/ 836613 w 573"/>
              <a:gd name="T5" fmla="*/ 121105 h 1119"/>
              <a:gd name="T6" fmla="*/ 860425 w 573"/>
              <a:gd name="T7" fmla="*/ 138406 h 1119"/>
              <a:gd name="T8" fmla="*/ 889000 w 573"/>
              <a:gd name="T9" fmla="*/ 193769 h 1119"/>
              <a:gd name="T10" fmla="*/ 889000 w 573"/>
              <a:gd name="T11" fmla="*/ 249131 h 1119"/>
              <a:gd name="T12" fmla="*/ 831850 w 573"/>
              <a:gd name="T13" fmla="*/ 290653 h 1119"/>
              <a:gd name="T14" fmla="*/ 703263 w 573"/>
              <a:gd name="T15" fmla="*/ 377157 h 1119"/>
              <a:gd name="T16" fmla="*/ 574675 w 573"/>
              <a:gd name="T17" fmla="*/ 442900 h 1119"/>
              <a:gd name="T18" fmla="*/ 355600 w 573"/>
              <a:gd name="T19" fmla="*/ 487882 h 1119"/>
              <a:gd name="T20" fmla="*/ 165100 w 573"/>
              <a:gd name="T21" fmla="*/ 546705 h 1119"/>
              <a:gd name="T22" fmla="*/ 46038 w 573"/>
              <a:gd name="T23" fmla="*/ 584766 h 1119"/>
              <a:gd name="T24" fmla="*/ 12700 w 573"/>
              <a:gd name="T25" fmla="*/ 674730 h 1119"/>
              <a:gd name="T26" fmla="*/ 127000 w 573"/>
              <a:gd name="T27" fmla="*/ 733553 h 1119"/>
              <a:gd name="T28" fmla="*/ 298450 w 573"/>
              <a:gd name="T29" fmla="*/ 788915 h 1119"/>
              <a:gd name="T30" fmla="*/ 522288 w 573"/>
              <a:gd name="T31" fmla="*/ 844278 h 1119"/>
              <a:gd name="T32" fmla="*/ 679450 w 573"/>
              <a:gd name="T33" fmla="*/ 903101 h 1119"/>
              <a:gd name="T34" fmla="*/ 836613 w 573"/>
              <a:gd name="T35" fmla="*/ 986144 h 1119"/>
              <a:gd name="T36" fmla="*/ 908050 w 573"/>
              <a:gd name="T37" fmla="*/ 1079569 h 1119"/>
              <a:gd name="T38" fmla="*/ 827088 w 573"/>
              <a:gd name="T39" fmla="*/ 1159152 h 1119"/>
              <a:gd name="T40" fmla="*/ 588963 w 573"/>
              <a:gd name="T41" fmla="*/ 1290638 h 111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573"/>
              <a:gd name="T64" fmla="*/ 0 h 1119"/>
              <a:gd name="T65" fmla="*/ 573 w 573"/>
              <a:gd name="T66" fmla="*/ 1119 h 1119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573" h="1119">
                <a:moveTo>
                  <a:pt x="368" y="0"/>
                </a:moveTo>
                <a:cubicBezTo>
                  <a:pt x="397" y="17"/>
                  <a:pt x="426" y="34"/>
                  <a:pt x="452" y="51"/>
                </a:cubicBezTo>
                <a:cubicBezTo>
                  <a:pt x="478" y="68"/>
                  <a:pt x="512" y="94"/>
                  <a:pt x="527" y="105"/>
                </a:cubicBezTo>
                <a:cubicBezTo>
                  <a:pt x="542" y="116"/>
                  <a:pt x="537" y="110"/>
                  <a:pt x="542" y="120"/>
                </a:cubicBezTo>
                <a:cubicBezTo>
                  <a:pt x="547" y="130"/>
                  <a:pt x="557" y="152"/>
                  <a:pt x="560" y="168"/>
                </a:cubicBezTo>
                <a:cubicBezTo>
                  <a:pt x="563" y="184"/>
                  <a:pt x="566" y="202"/>
                  <a:pt x="560" y="216"/>
                </a:cubicBezTo>
                <a:cubicBezTo>
                  <a:pt x="554" y="230"/>
                  <a:pt x="543" y="234"/>
                  <a:pt x="524" y="252"/>
                </a:cubicBezTo>
                <a:cubicBezTo>
                  <a:pt x="505" y="270"/>
                  <a:pt x="470" y="305"/>
                  <a:pt x="443" y="327"/>
                </a:cubicBezTo>
                <a:cubicBezTo>
                  <a:pt x="416" y="349"/>
                  <a:pt x="398" y="368"/>
                  <a:pt x="362" y="384"/>
                </a:cubicBezTo>
                <a:cubicBezTo>
                  <a:pt x="326" y="400"/>
                  <a:pt x="267" y="408"/>
                  <a:pt x="224" y="423"/>
                </a:cubicBezTo>
                <a:cubicBezTo>
                  <a:pt x="181" y="438"/>
                  <a:pt x="136" y="460"/>
                  <a:pt x="104" y="474"/>
                </a:cubicBezTo>
                <a:cubicBezTo>
                  <a:pt x="72" y="488"/>
                  <a:pt x="45" y="489"/>
                  <a:pt x="29" y="507"/>
                </a:cubicBezTo>
                <a:cubicBezTo>
                  <a:pt x="13" y="525"/>
                  <a:pt x="0" y="564"/>
                  <a:pt x="8" y="585"/>
                </a:cubicBezTo>
                <a:cubicBezTo>
                  <a:pt x="16" y="606"/>
                  <a:pt x="50" y="620"/>
                  <a:pt x="80" y="636"/>
                </a:cubicBezTo>
                <a:cubicBezTo>
                  <a:pt x="110" y="652"/>
                  <a:pt x="147" y="668"/>
                  <a:pt x="188" y="684"/>
                </a:cubicBezTo>
                <a:cubicBezTo>
                  <a:pt x="229" y="700"/>
                  <a:pt x="289" y="715"/>
                  <a:pt x="329" y="732"/>
                </a:cubicBezTo>
                <a:cubicBezTo>
                  <a:pt x="369" y="749"/>
                  <a:pt x="395" y="762"/>
                  <a:pt x="428" y="783"/>
                </a:cubicBezTo>
                <a:cubicBezTo>
                  <a:pt x="461" y="804"/>
                  <a:pt x="503" y="830"/>
                  <a:pt x="527" y="855"/>
                </a:cubicBezTo>
                <a:cubicBezTo>
                  <a:pt x="551" y="880"/>
                  <a:pt x="573" y="911"/>
                  <a:pt x="572" y="936"/>
                </a:cubicBezTo>
                <a:cubicBezTo>
                  <a:pt x="571" y="961"/>
                  <a:pt x="554" y="975"/>
                  <a:pt x="521" y="1005"/>
                </a:cubicBezTo>
                <a:cubicBezTo>
                  <a:pt x="488" y="1035"/>
                  <a:pt x="429" y="1077"/>
                  <a:pt x="371" y="1119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29"/>
          <p:cNvSpPr>
            <a:spLocks noChangeArrowheads="1"/>
          </p:cNvSpPr>
          <p:nvPr/>
        </p:nvSpPr>
        <p:spPr bwMode="auto">
          <a:xfrm>
            <a:off x="747713" y="1985772"/>
            <a:ext cx="941832" cy="109728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Text Box 30"/>
          <p:cNvSpPr txBox="1">
            <a:spLocks noChangeArrowheads="1"/>
          </p:cNvSpPr>
          <p:nvPr/>
        </p:nvSpPr>
        <p:spPr bwMode="auto">
          <a:xfrm>
            <a:off x="304800" y="1766227"/>
            <a:ext cx="3866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 anchorCtr="1">
            <a:spAutoFit/>
          </a:bodyPr>
          <a:lstStyle/>
          <a:p>
            <a:r>
              <a:rPr lang="en-US" sz="2800" b="1" dirty="0"/>
              <a:t>B</a:t>
            </a:r>
          </a:p>
        </p:txBody>
      </p:sp>
      <p:sp>
        <p:nvSpPr>
          <p:cNvPr id="19" name="Text Box 31"/>
          <p:cNvSpPr txBox="1">
            <a:spLocks noChangeArrowheads="1"/>
          </p:cNvSpPr>
          <p:nvPr/>
        </p:nvSpPr>
        <p:spPr bwMode="auto">
          <a:xfrm>
            <a:off x="817563" y="1422797"/>
            <a:ext cx="40267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A</a:t>
            </a:r>
          </a:p>
        </p:txBody>
      </p:sp>
      <p:sp>
        <p:nvSpPr>
          <p:cNvPr id="20" name="Text Box 32"/>
          <p:cNvSpPr txBox="1">
            <a:spLocks noChangeArrowheads="1"/>
          </p:cNvSpPr>
          <p:nvPr/>
        </p:nvSpPr>
        <p:spPr bwMode="auto">
          <a:xfrm>
            <a:off x="820738" y="3079124"/>
            <a:ext cx="3754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C</a:t>
            </a: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488998" y="876300"/>
            <a:ext cx="111120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/>
              <a:t>Impedance</a:t>
            </a:r>
          </a:p>
        </p:txBody>
      </p:sp>
      <p:sp>
        <p:nvSpPr>
          <p:cNvPr id="23" name="Text Box 9"/>
          <p:cNvSpPr txBox="1">
            <a:spLocks noChangeArrowheads="1"/>
          </p:cNvSpPr>
          <p:nvPr/>
        </p:nvSpPr>
        <p:spPr bwMode="auto">
          <a:xfrm>
            <a:off x="5913438" y="876300"/>
            <a:ext cx="107856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Composite</a:t>
            </a:r>
          </a:p>
        </p:txBody>
      </p:sp>
      <p:sp>
        <p:nvSpPr>
          <p:cNvPr id="24" name="Text Box 10"/>
          <p:cNvSpPr txBox="1">
            <a:spLocks noChangeArrowheads="1"/>
          </p:cNvSpPr>
          <p:nvPr/>
        </p:nvSpPr>
        <p:spPr bwMode="auto">
          <a:xfrm>
            <a:off x="2895601" y="876300"/>
            <a:ext cx="12192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Wavelet 1</a:t>
            </a:r>
            <a:endParaRPr lang="en-US" sz="1600" dirty="0"/>
          </a:p>
        </p:txBody>
      </p:sp>
      <p:sp>
        <p:nvSpPr>
          <p:cNvPr id="25" name="Text Box 11"/>
          <p:cNvSpPr txBox="1">
            <a:spLocks noChangeArrowheads="1"/>
          </p:cNvSpPr>
          <p:nvPr/>
        </p:nvSpPr>
        <p:spPr bwMode="auto">
          <a:xfrm>
            <a:off x="2034814" y="876300"/>
            <a:ext cx="55598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/>
              <a:t>R. C.</a:t>
            </a:r>
          </a:p>
        </p:txBody>
      </p:sp>
      <p:sp>
        <p:nvSpPr>
          <p:cNvPr id="26" name="Text Box 12"/>
          <p:cNvSpPr txBox="1">
            <a:spLocks noChangeArrowheads="1"/>
          </p:cNvSpPr>
          <p:nvPr/>
        </p:nvSpPr>
        <p:spPr bwMode="auto">
          <a:xfrm>
            <a:off x="4403004" y="876300"/>
            <a:ext cx="101585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 dirty="0" smtClean="0"/>
              <a:t>Wavelet 2</a:t>
            </a:r>
            <a:endParaRPr lang="en-US" sz="1600" dirty="0"/>
          </a:p>
        </p:txBody>
      </p:sp>
      <p:grpSp>
        <p:nvGrpSpPr>
          <p:cNvPr id="21" name="Group 26"/>
          <p:cNvGrpSpPr/>
          <p:nvPr/>
        </p:nvGrpSpPr>
        <p:grpSpPr>
          <a:xfrm>
            <a:off x="3810001" y="2552700"/>
            <a:ext cx="4038599" cy="2870775"/>
            <a:chOff x="3810001" y="2552700"/>
            <a:chExt cx="4038599" cy="2870775"/>
          </a:xfrm>
        </p:grpSpPr>
        <p:sp>
          <p:nvSpPr>
            <p:cNvPr id="28" name="Text Box 28"/>
            <p:cNvSpPr txBox="1">
              <a:spLocks noChangeArrowheads="1"/>
            </p:cNvSpPr>
            <p:nvPr/>
          </p:nvSpPr>
          <p:spPr bwMode="auto">
            <a:xfrm>
              <a:off x="3810001" y="4838700"/>
              <a:ext cx="4038599" cy="584775"/>
            </a:xfrm>
            <a:prstGeom prst="rect">
              <a:avLst/>
            </a:prstGeom>
            <a:solidFill>
              <a:schemeClr val="bg1"/>
            </a:solidFill>
            <a:ln w="38100" cmpd="dbl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/>
                <a:t>Wavelets destructively interfere. Arrival times don’t change but amplitude does</a:t>
              </a:r>
              <a:endParaRPr lang="en-US" sz="1600" dirty="0"/>
            </a:p>
          </p:txBody>
        </p:sp>
        <p:cxnSp>
          <p:nvCxnSpPr>
            <p:cNvPr id="29" name="Curved Connector 29"/>
            <p:cNvCxnSpPr>
              <a:stCxn id="28" idx="0"/>
              <a:endCxn id="30" idx="2"/>
            </p:cNvCxnSpPr>
            <p:nvPr/>
          </p:nvCxnSpPr>
          <p:spPr>
            <a:xfrm rot="5400000" flipH="1" flipV="1">
              <a:off x="5010150" y="3524251"/>
              <a:ext cx="2133600" cy="495299"/>
            </a:xfrm>
            <a:prstGeom prst="curvedConnector2">
              <a:avLst/>
            </a:prstGeom>
            <a:ln w="31750">
              <a:solidFill>
                <a:srgbClr val="0000FF"/>
              </a:solidFill>
              <a:tailEnd type="triangle" w="lg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6324600" y="2552700"/>
              <a:ext cx="304800" cy="3048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Line 24"/>
          <p:cNvSpPr>
            <a:spLocks noChangeShapeType="1"/>
          </p:cNvSpPr>
          <p:nvPr/>
        </p:nvSpPr>
        <p:spPr bwMode="auto">
          <a:xfrm flipH="1">
            <a:off x="3962400" y="1919542"/>
            <a:ext cx="6979" cy="98420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Text Box 25"/>
          <p:cNvSpPr txBox="1">
            <a:spLocks noChangeArrowheads="1"/>
          </p:cNvSpPr>
          <p:nvPr/>
        </p:nvSpPr>
        <p:spPr bwMode="auto">
          <a:xfrm>
            <a:off x="4064243" y="2161209"/>
            <a:ext cx="68738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dirty="0" err="1" smtClean="0">
                <a:latin typeface="Symbol" pitchFamily="18" charset="2"/>
                <a:sym typeface="Symbol" pitchFamily="18" charset="2"/>
              </a:rPr>
              <a:t>l</a:t>
            </a:r>
            <a:r>
              <a:rPr lang="en-US" sz="2800" baseline="-25000" dirty="0" err="1" smtClean="0">
                <a:sym typeface="Symbol" pitchFamily="18" charset="2"/>
              </a:rPr>
              <a:t>t</a:t>
            </a:r>
            <a:r>
              <a:rPr lang="en-US" sz="1800" baseline="-25000" dirty="0" smtClean="0">
                <a:sym typeface="Symbol" pitchFamily="18" charset="2"/>
              </a:rPr>
              <a:t> </a:t>
            </a:r>
            <a:endParaRPr lang="en-US" dirty="0">
              <a:sym typeface="Symbol" pitchFamily="18" charset="2"/>
            </a:endParaRPr>
          </a:p>
        </p:txBody>
      </p:sp>
      <p:sp>
        <p:nvSpPr>
          <p:cNvPr id="42" name="Text Box 23"/>
          <p:cNvSpPr txBox="1">
            <a:spLocks noChangeArrowheads="1"/>
          </p:cNvSpPr>
          <p:nvPr/>
        </p:nvSpPr>
        <p:spPr bwMode="auto">
          <a:xfrm>
            <a:off x="6934200" y="2324100"/>
            <a:ext cx="109741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/>
              <a:t>Destructive</a:t>
            </a:r>
            <a:endParaRPr lang="en-US" sz="1400" b="1" dirty="0"/>
          </a:p>
          <a:p>
            <a:pPr algn="ctr"/>
            <a:r>
              <a:rPr lang="en-US" sz="1400" b="1" dirty="0"/>
              <a:t>Interference</a:t>
            </a:r>
          </a:p>
        </p:txBody>
      </p:sp>
      <p:sp>
        <p:nvSpPr>
          <p:cNvPr id="43" name="Text Box 27"/>
          <p:cNvSpPr txBox="1">
            <a:spLocks noChangeArrowheads="1"/>
          </p:cNvSpPr>
          <p:nvPr/>
        </p:nvSpPr>
        <p:spPr bwMode="auto">
          <a:xfrm>
            <a:off x="7974394" y="1608266"/>
            <a:ext cx="6628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 anchorCtr="1">
            <a:spAutoFit/>
          </a:bodyPr>
          <a:lstStyle/>
          <a:p>
            <a:pPr algn="ctr"/>
            <a:r>
              <a:rPr lang="en-US" sz="1200" dirty="0"/>
              <a:t>Top of Bed</a:t>
            </a:r>
          </a:p>
          <a:p>
            <a:pPr algn="ctr"/>
            <a:r>
              <a:rPr lang="en-US" sz="1200" dirty="0"/>
              <a:t>Response </a:t>
            </a:r>
          </a:p>
        </p:txBody>
      </p:sp>
      <p:sp>
        <p:nvSpPr>
          <p:cNvPr id="44" name="Text Box 28"/>
          <p:cNvSpPr txBox="1">
            <a:spLocks noChangeArrowheads="1"/>
          </p:cNvSpPr>
          <p:nvPr/>
        </p:nvSpPr>
        <p:spPr bwMode="auto">
          <a:xfrm>
            <a:off x="7938712" y="3261966"/>
            <a:ext cx="7341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 anchorCtr="1">
            <a:spAutoFit/>
          </a:bodyPr>
          <a:lstStyle/>
          <a:p>
            <a:pPr algn="ctr"/>
            <a:r>
              <a:rPr lang="en-US" sz="1200"/>
              <a:t>Base of Bed</a:t>
            </a:r>
          </a:p>
          <a:p>
            <a:pPr algn="ctr"/>
            <a:r>
              <a:rPr lang="en-US" sz="1200"/>
              <a:t>Response </a:t>
            </a:r>
          </a:p>
        </p:txBody>
      </p:sp>
      <p:sp>
        <p:nvSpPr>
          <p:cNvPr id="45" name="Freeform 29"/>
          <p:cNvSpPr>
            <a:spLocks/>
          </p:cNvSpPr>
          <p:nvPr/>
        </p:nvSpPr>
        <p:spPr bwMode="auto">
          <a:xfrm>
            <a:off x="6934200" y="1790700"/>
            <a:ext cx="990600" cy="361050"/>
          </a:xfrm>
          <a:custGeom>
            <a:avLst/>
            <a:gdLst>
              <a:gd name="T0" fmla="*/ 0 w 506"/>
              <a:gd name="T1" fmla="*/ 395287 h 249"/>
              <a:gd name="T2" fmla="*/ 681038 w 506"/>
              <a:gd name="T3" fmla="*/ 258762 h 249"/>
              <a:gd name="T4" fmla="*/ 490538 w 506"/>
              <a:gd name="T5" fmla="*/ 109537 h 249"/>
              <a:gd name="T6" fmla="*/ 803275 w 506"/>
              <a:gd name="T7" fmla="*/ 0 h 249"/>
              <a:gd name="T8" fmla="*/ 0 60000 65536"/>
              <a:gd name="T9" fmla="*/ 0 60000 65536"/>
              <a:gd name="T10" fmla="*/ 0 60000 65536"/>
              <a:gd name="T11" fmla="*/ 0 60000 65536"/>
              <a:gd name="T12" fmla="*/ 0 w 506"/>
              <a:gd name="T13" fmla="*/ 0 h 249"/>
              <a:gd name="T14" fmla="*/ 506 w 506"/>
              <a:gd name="T15" fmla="*/ 249 h 2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6" h="249">
                <a:moveTo>
                  <a:pt x="0" y="249"/>
                </a:moveTo>
                <a:cubicBezTo>
                  <a:pt x="188" y="221"/>
                  <a:pt x="377" y="193"/>
                  <a:pt x="429" y="163"/>
                </a:cubicBezTo>
                <a:cubicBezTo>
                  <a:pt x="481" y="133"/>
                  <a:pt x="296" y="96"/>
                  <a:pt x="309" y="69"/>
                </a:cubicBezTo>
                <a:cubicBezTo>
                  <a:pt x="322" y="42"/>
                  <a:pt x="414" y="21"/>
                  <a:pt x="506" y="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Freeform 30"/>
          <p:cNvSpPr>
            <a:spLocks/>
          </p:cNvSpPr>
          <p:nvPr/>
        </p:nvSpPr>
        <p:spPr bwMode="auto">
          <a:xfrm flipV="1">
            <a:off x="6992305" y="3009900"/>
            <a:ext cx="856295" cy="457200"/>
          </a:xfrm>
          <a:custGeom>
            <a:avLst/>
            <a:gdLst>
              <a:gd name="T0" fmla="*/ 0 w 506"/>
              <a:gd name="T1" fmla="*/ 395288 h 249"/>
              <a:gd name="T2" fmla="*/ 681038 w 506"/>
              <a:gd name="T3" fmla="*/ 258763 h 249"/>
              <a:gd name="T4" fmla="*/ 490538 w 506"/>
              <a:gd name="T5" fmla="*/ 109538 h 249"/>
              <a:gd name="T6" fmla="*/ 803275 w 506"/>
              <a:gd name="T7" fmla="*/ 0 h 249"/>
              <a:gd name="T8" fmla="*/ 0 60000 65536"/>
              <a:gd name="T9" fmla="*/ 0 60000 65536"/>
              <a:gd name="T10" fmla="*/ 0 60000 65536"/>
              <a:gd name="T11" fmla="*/ 0 60000 65536"/>
              <a:gd name="T12" fmla="*/ 0 w 506"/>
              <a:gd name="T13" fmla="*/ 0 h 249"/>
              <a:gd name="T14" fmla="*/ 506 w 506"/>
              <a:gd name="T15" fmla="*/ 249 h 2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6" h="249">
                <a:moveTo>
                  <a:pt x="0" y="249"/>
                </a:moveTo>
                <a:cubicBezTo>
                  <a:pt x="188" y="221"/>
                  <a:pt x="377" y="193"/>
                  <a:pt x="429" y="163"/>
                </a:cubicBezTo>
                <a:cubicBezTo>
                  <a:pt x="481" y="133"/>
                  <a:pt x="296" y="96"/>
                  <a:pt x="309" y="69"/>
                </a:cubicBezTo>
                <a:cubicBezTo>
                  <a:pt x="322" y="42"/>
                  <a:pt x="414" y="21"/>
                  <a:pt x="506" y="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2F2A387-2714-4BF1-94C0-87ADEFC08C4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Determining Vertical Resolution</a:t>
            </a:r>
            <a:endParaRPr lang="en-US" dirty="0"/>
          </a:p>
        </p:txBody>
      </p:sp>
      <p:sp>
        <p:nvSpPr>
          <p:cNvPr id="4" name="Footer Placeholder 3"/>
          <p:cNvSpPr txBox="1">
            <a:spLocks/>
          </p:cNvSpPr>
          <p:nvPr/>
        </p:nvSpPr>
        <p:spPr>
          <a:xfrm>
            <a:off x="0" y="5468779"/>
            <a:ext cx="4114800" cy="24622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Schroeder</a:t>
            </a:r>
            <a:r>
              <a:rPr kumimoji="0" lang="en-US" sz="1000" b="0" i="1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(2004) Courtesy of ExxonMobil</a:t>
            </a:r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6699252" y="1031876"/>
            <a:ext cx="1757363" cy="2546350"/>
            <a:chOff x="4272" y="1327"/>
            <a:chExt cx="1107" cy="1604"/>
          </a:xfrm>
        </p:grpSpPr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4272" y="2044"/>
              <a:ext cx="116" cy="23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pic>
          <p:nvPicPr>
            <p:cNvPr id="7" name="Picture 7"/>
            <p:cNvPicPr>
              <a:picLocks noChangeAspect="1" noChangeArrowheads="1"/>
            </p:cNvPicPr>
            <p:nvPr/>
          </p:nvPicPr>
          <p:blipFill>
            <a:blip r:embed="rId3" cstate="print">
              <a:lum bright="-20000" contrast="20000"/>
            </a:blip>
            <a:srcRect/>
            <a:stretch>
              <a:fillRect/>
            </a:stretch>
          </p:blipFill>
          <p:spPr bwMode="auto">
            <a:xfrm>
              <a:off x="4896" y="1680"/>
              <a:ext cx="355" cy="81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8" name="Line 8"/>
            <p:cNvSpPr>
              <a:spLocks noChangeShapeType="1"/>
            </p:cNvSpPr>
            <p:nvPr/>
          </p:nvSpPr>
          <p:spPr bwMode="auto">
            <a:xfrm>
              <a:off x="4848" y="1680"/>
              <a:ext cx="0" cy="82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 rot="16200000">
              <a:off x="4364" y="1916"/>
              <a:ext cx="465" cy="33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Period</a:t>
              </a:r>
            </a:p>
            <a:p>
              <a:pPr algn="ctr">
                <a:lnSpc>
                  <a:spcPct val="10000"/>
                </a:lnSpc>
                <a:spcBef>
                  <a:spcPct val="50000"/>
                </a:spcBef>
              </a:pPr>
              <a:r>
                <a:rPr lang="en-US" sz="1600"/>
                <a:t>(ms)</a:t>
              </a:r>
            </a:p>
          </p:txBody>
        </p:sp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>
              <a:off x="4476" y="2601"/>
              <a:ext cx="903" cy="33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400"/>
                <a:t>wavelength = </a:t>
              </a:r>
            </a:p>
            <a:p>
              <a:pPr algn="ctr"/>
              <a:r>
                <a:rPr lang="en-US" sz="1400"/>
                <a:t>period X velocity</a:t>
              </a:r>
              <a:endParaRPr lang="en-US" sz="1200"/>
            </a:p>
          </p:txBody>
        </p:sp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4676" y="1327"/>
              <a:ext cx="402" cy="21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00"/>
                <a:t>Pulse</a:t>
              </a:r>
              <a:endParaRPr lang="en-US" sz="1200"/>
            </a:p>
          </p:txBody>
        </p:sp>
      </p:grp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506413" y="800100"/>
            <a:ext cx="6030912" cy="1828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890713" indent="-1890713">
              <a:spcBef>
                <a:spcPct val="35000"/>
              </a:spcBef>
              <a:tabLst>
                <a:tab pos="811213" algn="l"/>
              </a:tabLst>
            </a:pPr>
            <a:r>
              <a:rPr lang="en-US" sz="2400" u="sng" dirty="0"/>
              <a:t>Input Parameters</a:t>
            </a:r>
            <a:r>
              <a:rPr lang="en-US" sz="2400" dirty="0"/>
              <a:t>:</a:t>
            </a:r>
          </a:p>
          <a:p>
            <a:pPr marL="1890713" indent="-1890713">
              <a:spcBef>
                <a:spcPct val="35000"/>
              </a:spcBef>
              <a:tabLst>
                <a:tab pos="811213" algn="l"/>
              </a:tabLst>
            </a:pPr>
            <a:r>
              <a:rPr lang="en-US" sz="2400" dirty="0"/>
              <a:t>	Velocity at the zone of interest</a:t>
            </a:r>
          </a:p>
          <a:p>
            <a:pPr marL="1890713" indent="-1890713">
              <a:spcBef>
                <a:spcPct val="35000"/>
              </a:spcBef>
              <a:tabLst>
                <a:tab pos="811213" algn="l"/>
              </a:tabLst>
            </a:pPr>
            <a:r>
              <a:rPr lang="en-US" sz="2400" dirty="0"/>
              <a:t>	Peak Frequency of the </a:t>
            </a:r>
            <a:r>
              <a:rPr lang="en-US" sz="2400" dirty="0" smtClean="0"/>
              <a:t>wavelet at </a:t>
            </a:r>
            <a:r>
              <a:rPr lang="en-US" sz="2400" dirty="0"/>
              <a:t>the zone of interest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06413" y="2844800"/>
            <a:ext cx="6864443" cy="205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35000"/>
              </a:spcBef>
              <a:tabLst>
                <a:tab pos="811213" algn="l"/>
              </a:tabLst>
            </a:pPr>
            <a:r>
              <a:rPr lang="en-US" sz="2400" u="sng" dirty="0"/>
              <a:t>Computations</a:t>
            </a:r>
            <a:r>
              <a:rPr lang="en-US" sz="2400" dirty="0"/>
              <a:t>:</a:t>
            </a:r>
          </a:p>
          <a:p>
            <a:pPr>
              <a:spcBef>
                <a:spcPct val="35000"/>
              </a:spcBef>
              <a:tabLst>
                <a:tab pos="811213" algn="l"/>
              </a:tabLst>
            </a:pPr>
            <a:r>
              <a:rPr lang="en-US" sz="2400" dirty="0"/>
              <a:t>	Period </a:t>
            </a:r>
            <a:r>
              <a:rPr lang="en-US" sz="2400" dirty="0" smtClean="0"/>
              <a:t>~ </a:t>
            </a:r>
            <a:r>
              <a:rPr lang="en-US" sz="2400" dirty="0"/>
              <a:t>1/Peak Frequency</a:t>
            </a:r>
          </a:p>
          <a:p>
            <a:pPr>
              <a:spcBef>
                <a:spcPct val="35000"/>
              </a:spcBef>
              <a:tabLst>
                <a:tab pos="811213" algn="l"/>
              </a:tabLst>
            </a:pPr>
            <a:r>
              <a:rPr lang="en-US" sz="2400" dirty="0"/>
              <a:t>	Wavelength </a:t>
            </a:r>
            <a:r>
              <a:rPr lang="en-US" sz="2400" dirty="0" smtClean="0"/>
              <a:t> </a:t>
            </a:r>
            <a:r>
              <a:rPr lang="en-US" sz="2400" dirty="0" smtClean="0">
                <a:latin typeface="Symbol" pitchFamily="18" charset="2"/>
                <a:sym typeface="Symbol" pitchFamily="18" charset="2"/>
              </a:rPr>
              <a:t>l</a:t>
            </a:r>
            <a:r>
              <a:rPr lang="en-US" sz="2400" baseline="-25000" dirty="0" smtClean="0">
                <a:sym typeface="Symbol" pitchFamily="18" charset="2"/>
              </a:rPr>
              <a:t>d </a:t>
            </a:r>
            <a:r>
              <a:rPr lang="en-US" sz="2400" dirty="0" smtClean="0"/>
              <a:t>= </a:t>
            </a:r>
            <a:r>
              <a:rPr lang="en-US" sz="2400" dirty="0"/>
              <a:t>Period * Velocity</a:t>
            </a:r>
          </a:p>
          <a:p>
            <a:pPr>
              <a:spcBef>
                <a:spcPts val="1800"/>
              </a:spcBef>
              <a:tabLst>
                <a:tab pos="811213" algn="l"/>
              </a:tabLst>
            </a:pPr>
            <a:r>
              <a:rPr lang="en-US" sz="2400" dirty="0"/>
              <a:t>	Limit of Vertical  Resolution </a:t>
            </a:r>
            <a:r>
              <a:rPr lang="en-US" sz="2400" dirty="0" smtClean="0"/>
              <a:t>~ Wavelength </a:t>
            </a:r>
            <a:r>
              <a:rPr lang="en-US" sz="2400" dirty="0" smtClean="0">
                <a:latin typeface="Symbol" pitchFamily="18" charset="2"/>
                <a:sym typeface="Symbol" pitchFamily="18" charset="2"/>
              </a:rPr>
              <a:t>l</a:t>
            </a:r>
            <a:r>
              <a:rPr lang="en-US" sz="2400" baseline="-25000" dirty="0" smtClean="0">
                <a:sym typeface="Symbol" pitchFamily="18" charset="2"/>
              </a:rPr>
              <a:t>d </a:t>
            </a:r>
            <a:r>
              <a:rPr lang="en-US" sz="2400" dirty="0" smtClean="0"/>
              <a:t>/</a:t>
            </a:r>
            <a:r>
              <a:rPr lang="en-US" sz="2400" dirty="0"/>
              <a:t>4</a:t>
            </a:r>
          </a:p>
        </p:txBody>
      </p:sp>
      <p:sp>
        <p:nvSpPr>
          <p:cNvPr id="14" name="AutoShape 15"/>
          <p:cNvSpPr>
            <a:spLocks noChangeArrowheads="1"/>
          </p:cNvSpPr>
          <p:nvPr/>
        </p:nvSpPr>
        <p:spPr bwMode="auto">
          <a:xfrm>
            <a:off x="685800" y="4457700"/>
            <a:ext cx="581025" cy="352425"/>
          </a:xfrm>
          <a:prstGeom prst="rightArrow">
            <a:avLst>
              <a:gd name="adj1" fmla="val 50000"/>
              <a:gd name="adj2" fmla="val 41216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9985</TotalTime>
  <Words>1390</Words>
  <Application>Microsoft Office PowerPoint</Application>
  <PresentationFormat>On-screen Show (16:10)</PresentationFormat>
  <Paragraphs>430</Paragraphs>
  <Slides>32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4" baseType="lpstr">
      <vt:lpstr>Office Theme</vt:lpstr>
      <vt:lpstr>Document</vt:lpstr>
      <vt:lpstr>Seismic Resolution</vt:lpstr>
      <vt:lpstr>Detection vs. Resolution - Analogy</vt:lpstr>
      <vt:lpstr>Resolution vs. Detection</vt:lpstr>
      <vt:lpstr>Vertical Resolution</vt:lpstr>
      <vt:lpstr>Thick Bed Response</vt:lpstr>
      <vt:lpstr>Partial Interference</vt:lpstr>
      <vt:lpstr>Maximum Constructive Interference - Tuning</vt:lpstr>
      <vt:lpstr>Destructive Interference – Below Tuning</vt:lpstr>
      <vt:lpstr>Determining Vertical Resolution</vt:lpstr>
      <vt:lpstr>Typical Vertical Resolution</vt:lpstr>
      <vt:lpstr>Summary: Vertical Resolution</vt:lpstr>
      <vt:lpstr>Seismic Resolution</vt:lpstr>
      <vt:lpstr>What Is Lateral Resolution?</vt:lpstr>
      <vt:lpstr>Lateral Resolution</vt:lpstr>
      <vt:lpstr>The Fresnel Zone</vt:lpstr>
      <vt:lpstr>Migration Reduces Lateral Smearing</vt:lpstr>
      <vt:lpstr>Good Migration Enhances Resolution </vt:lpstr>
      <vt:lpstr>Fresnel Zone Equations</vt:lpstr>
      <vt:lpstr>Typical Lateral Resolution</vt:lpstr>
      <vt:lpstr>Fresnel Zone Circles</vt:lpstr>
      <vt:lpstr>Summary: Lateral Resolution</vt:lpstr>
      <vt:lpstr>Seismic Resolution</vt:lpstr>
      <vt:lpstr>Scenario Modeling - Pitfalls</vt:lpstr>
      <vt:lpstr>Scenario Modeling - Thickness vs. Seismic Amplitude</vt:lpstr>
      <vt:lpstr> Can I Predict Reservoir Presence? </vt:lpstr>
      <vt:lpstr>Seismic Resolution</vt:lpstr>
      <vt:lpstr>Fluid Substitution - Biot-Gassmann Equations</vt:lpstr>
      <vt:lpstr>Fluid Substitution - Biot-Gassmann Equations</vt:lpstr>
      <vt:lpstr>Scenario Modeling – Fluid Substitution</vt:lpstr>
      <vt:lpstr>Scenario Modeling – Fluid Substitution</vt:lpstr>
      <vt:lpstr>References </vt:lpstr>
      <vt:lpstr>Fluid Substitution Using Gassmann’s Equations</vt:lpstr>
    </vt:vector>
  </TitlesOfParts>
  <Company>Windows User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payson</dc:creator>
  <cp:lastModifiedBy>payson</cp:lastModifiedBy>
  <cp:revision>93</cp:revision>
  <dcterms:created xsi:type="dcterms:W3CDTF">2018-01-02T22:11:45Z</dcterms:created>
  <dcterms:modified xsi:type="dcterms:W3CDTF">2019-02-04T17:37:49Z</dcterms:modified>
</cp:coreProperties>
</file>